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9" r:id="rId2"/>
    <p:sldMasterId id="2147483711" r:id="rId3"/>
  </p:sldMasterIdLst>
  <p:notesMasterIdLst>
    <p:notesMasterId r:id="rId47"/>
  </p:notesMasterIdLst>
  <p:handoutMasterIdLst>
    <p:handoutMasterId r:id="rId48"/>
  </p:handoutMasterIdLst>
  <p:sldIdLst>
    <p:sldId id="428" r:id="rId4"/>
    <p:sldId id="285" r:id="rId5"/>
    <p:sldId id="443" r:id="rId6"/>
    <p:sldId id="644" r:id="rId7"/>
    <p:sldId id="536" r:id="rId8"/>
    <p:sldId id="540" r:id="rId9"/>
    <p:sldId id="448" r:id="rId10"/>
    <p:sldId id="645" r:id="rId11"/>
    <p:sldId id="641" r:id="rId12"/>
    <p:sldId id="647" r:id="rId13"/>
    <p:sldId id="450" r:id="rId14"/>
    <p:sldId id="452" r:id="rId15"/>
    <p:sldId id="494" r:id="rId16"/>
    <p:sldId id="604" r:id="rId17"/>
    <p:sldId id="553" r:id="rId18"/>
    <p:sldId id="554" r:id="rId19"/>
    <p:sldId id="555" r:id="rId20"/>
    <p:sldId id="556" r:id="rId21"/>
    <p:sldId id="571" r:id="rId22"/>
    <p:sldId id="649" r:id="rId23"/>
    <p:sldId id="576" r:id="rId24"/>
    <p:sldId id="650" r:id="rId25"/>
    <p:sldId id="612" r:id="rId26"/>
    <p:sldId id="613" r:id="rId27"/>
    <p:sldId id="583" r:id="rId28"/>
    <p:sldId id="584" r:id="rId29"/>
    <p:sldId id="585" r:id="rId30"/>
    <p:sldId id="586" r:id="rId31"/>
    <p:sldId id="651" r:id="rId32"/>
    <p:sldId id="589" r:id="rId33"/>
    <p:sldId id="594" r:id="rId34"/>
    <p:sldId id="595" r:id="rId35"/>
    <p:sldId id="596" r:id="rId36"/>
    <p:sldId id="628" r:id="rId37"/>
    <p:sldId id="630" r:id="rId38"/>
    <p:sldId id="619" r:id="rId39"/>
    <p:sldId id="618" r:id="rId40"/>
    <p:sldId id="629" r:id="rId41"/>
    <p:sldId id="653" r:id="rId42"/>
    <p:sldId id="654" r:id="rId43"/>
    <p:sldId id="655" r:id="rId44"/>
    <p:sldId id="656" r:id="rId45"/>
    <p:sldId id="657" r:id="rId46"/>
  </p:sldIdLst>
  <p:sldSz cx="9144000" cy="6858000" type="screen4x3"/>
  <p:notesSz cx="6810375" cy="99425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411" autoAdjust="0"/>
  </p:normalViewPr>
  <p:slideViewPr>
    <p:cSldViewPr>
      <p:cViewPr varScale="1">
        <p:scale>
          <a:sx n="127" d="100"/>
          <a:sy n="127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1D67-EB13-4613-B6BA-5CAA606DC4C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DF7B-38F7-4353-9A95-2A703EFD3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7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64DA28-08E4-4607-917E-FF0C1B288566}" type="datetimeFigureOut">
              <a:rPr lang="sl-SI"/>
              <a:pPr>
                <a:defRPr/>
              </a:pPr>
              <a:t>14.10.2021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GB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B3DE38-CCE3-4E12-BD1C-0B2B91153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9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98B6B-C545-414C-A796-8C9067ADE00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37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7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1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88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3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9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00648-E35F-471C-87A3-26793D029275}" type="slidenum">
              <a:rPr lang="en-GB"/>
              <a:pPr/>
              <a:t>23</a:t>
            </a:fld>
            <a:endParaRPr lang="en-GB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06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539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28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45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04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5D19-2D4A-45CE-8B74-14E1E528F054}" type="slidenum">
              <a:rPr lang="sl-SI" smtClean="0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11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5D19-2D4A-45CE-8B74-14E1E528F054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258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5D19-2D4A-45CE-8B74-14E1E528F054}" type="slidenum">
              <a:rPr lang="sl-SI" smtClean="0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101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4ECEB-0452-4949-8D6B-735B9CD06D96}" type="slidenum">
              <a:rPr lang="en-AU" smtClean="0"/>
              <a:pPr/>
              <a:t>39</a:t>
            </a:fld>
            <a:endParaRPr lang="en-AU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6700" cy="37226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GB" dirty="0"/>
              <a:t>Emphasis – to be consumer driven</a:t>
            </a:r>
          </a:p>
          <a:p>
            <a:pPr>
              <a:buFontTx/>
              <a:buChar char="-"/>
            </a:pPr>
            <a:r>
              <a:rPr lang="en-GB" dirty="0"/>
              <a:t>Mike’s presentation – what supermarkets want from suppliers-</a:t>
            </a:r>
          </a:p>
          <a:p>
            <a:pPr>
              <a:buFontTx/>
              <a:buChar char="-"/>
            </a:pPr>
            <a:r>
              <a:rPr lang="en-GB" dirty="0"/>
              <a:t>These are your customers, yes of course essential to satisfy/exceed their requirements</a:t>
            </a:r>
          </a:p>
          <a:p>
            <a:pPr>
              <a:buFontTx/>
              <a:buChar char="-"/>
            </a:pPr>
            <a:r>
              <a:rPr lang="en-GB" dirty="0"/>
              <a:t>&gt;&gt; However, your customers are all driven by the purchasing behaviour of the end consumers</a:t>
            </a:r>
          </a:p>
          <a:p>
            <a:pPr>
              <a:buFontTx/>
              <a:buChar char="-"/>
            </a:pPr>
            <a:r>
              <a:rPr lang="en-GB" dirty="0"/>
              <a:t>So you </a:t>
            </a:r>
            <a:r>
              <a:rPr lang="en-GB" u="sng" dirty="0"/>
              <a:t>must</a:t>
            </a:r>
            <a:r>
              <a:rPr lang="en-GB" dirty="0"/>
              <a:t> understand your end consumers and what it is they looking for – 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To enable you to get the right products / right price / right people / in the right places at the right time.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/>
              <a:t>Marketing is a process for:</a:t>
            </a:r>
          </a:p>
          <a:p>
            <a:r>
              <a:rPr lang="en-GB" dirty="0"/>
              <a:t>defining markets (not products)</a:t>
            </a:r>
          </a:p>
          <a:p>
            <a:r>
              <a:rPr lang="en-GB" dirty="0"/>
              <a:t>identifying consumer groups (market segments)</a:t>
            </a:r>
          </a:p>
          <a:p>
            <a:r>
              <a:rPr lang="en-GB" dirty="0"/>
              <a:t>putting together the ‘value proposition’ to meet their needs, </a:t>
            </a:r>
          </a:p>
          <a:p>
            <a:r>
              <a:rPr lang="en-GB" dirty="0"/>
              <a:t>the right combination of product, price, promotion and place</a:t>
            </a:r>
          </a:p>
          <a:p>
            <a:r>
              <a:rPr lang="en-GB" dirty="0"/>
              <a:t>communicating these value propositions to all those people in the organisation responsible for delivering them and getting their buy-in to their role</a:t>
            </a:r>
          </a:p>
          <a:p>
            <a:r>
              <a:rPr lang="en-GB" dirty="0"/>
              <a:t>monitoring the value actually delivered</a:t>
            </a:r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/>
              <a:t>For this process to be effective, organisations need to be consumer/customer-driven</a:t>
            </a:r>
          </a:p>
          <a:p>
            <a:pPr eaLnBrk="1" hangingPunct="1"/>
            <a:endParaRPr lang="en-US" dirty="0"/>
          </a:p>
        </p:txBody>
      </p:sp>
      <p:sp>
        <p:nvSpPr>
          <p:cNvPr id="5" name="Rectangle 2"/>
          <p:cNvSpPr txBox="1">
            <a:spLocks noChangeArrowheads="1" noTextEdit="1"/>
          </p:cNvSpPr>
          <p:nvPr/>
        </p:nvSpPr>
        <p:spPr bwMode="auto">
          <a:xfrm>
            <a:off x="881511" y="749272"/>
            <a:ext cx="486865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6495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4ECEB-0452-4949-8D6B-735B9CD06D96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GB" dirty="0"/>
              <a:t>Emphasis – to be consumer driven</a:t>
            </a:r>
          </a:p>
          <a:p>
            <a:pPr>
              <a:buFontTx/>
              <a:buChar char="-"/>
            </a:pPr>
            <a:r>
              <a:rPr lang="en-GB" dirty="0"/>
              <a:t>Mike’s presentation – what supermarkets want from suppliers-</a:t>
            </a:r>
          </a:p>
          <a:p>
            <a:pPr>
              <a:buFontTx/>
              <a:buChar char="-"/>
            </a:pPr>
            <a:r>
              <a:rPr lang="en-GB" dirty="0"/>
              <a:t>These are your customers, yes of course essential to satisfy/exceed their requirements</a:t>
            </a:r>
          </a:p>
          <a:p>
            <a:pPr>
              <a:buFontTx/>
              <a:buChar char="-"/>
            </a:pPr>
            <a:r>
              <a:rPr lang="en-GB" dirty="0"/>
              <a:t>&gt;&gt; However, your customers are all driven by the purchasing behaviour of the end consumers</a:t>
            </a:r>
          </a:p>
          <a:p>
            <a:pPr>
              <a:buFontTx/>
              <a:buChar char="-"/>
            </a:pPr>
            <a:r>
              <a:rPr lang="en-GB" dirty="0"/>
              <a:t>So you </a:t>
            </a:r>
            <a:r>
              <a:rPr lang="en-GB" u="sng" dirty="0"/>
              <a:t>must</a:t>
            </a:r>
            <a:r>
              <a:rPr lang="en-GB" dirty="0"/>
              <a:t> understand your end consumers and what it is they looking for – 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To enable you to get the right products / right price / right people / in the right places at the right time.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/>
              <a:t>Marketing is a process for:</a:t>
            </a:r>
          </a:p>
          <a:p>
            <a:r>
              <a:rPr lang="en-GB" dirty="0"/>
              <a:t>defining markets (not products)</a:t>
            </a:r>
          </a:p>
          <a:p>
            <a:r>
              <a:rPr lang="en-GB" dirty="0"/>
              <a:t>identifying consumer groups (market segments)</a:t>
            </a:r>
          </a:p>
          <a:p>
            <a:r>
              <a:rPr lang="en-GB" dirty="0"/>
              <a:t>putting together the ‘value proposition’ to meet their needs, </a:t>
            </a:r>
          </a:p>
          <a:p>
            <a:r>
              <a:rPr lang="en-GB" dirty="0"/>
              <a:t>the right combination of product, price, promotion and place</a:t>
            </a:r>
          </a:p>
          <a:p>
            <a:r>
              <a:rPr lang="en-GB" dirty="0"/>
              <a:t>communicating these value propositions to all those people in the organisation responsible for delivering them and getting their buy-in to their role</a:t>
            </a:r>
          </a:p>
          <a:p>
            <a:r>
              <a:rPr lang="en-GB" dirty="0"/>
              <a:t>monitoring the value actually delivered</a:t>
            </a:r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/>
              <a:t>For this process to be effective, organisations need to be consumer/customer-driven</a:t>
            </a:r>
          </a:p>
          <a:p>
            <a:pPr eaLnBrk="1" hangingPunct="1"/>
            <a:endParaRPr lang="en-US" dirty="0"/>
          </a:p>
        </p:txBody>
      </p:sp>
      <p:sp>
        <p:nvSpPr>
          <p:cNvPr id="5" name="Rectangle 2"/>
          <p:cNvSpPr txBox="1">
            <a:spLocks noChangeArrowheads="1" noTextEdit="1"/>
          </p:cNvSpPr>
          <p:nvPr/>
        </p:nvSpPr>
        <p:spPr bwMode="auto">
          <a:xfrm>
            <a:off x="881511" y="749272"/>
            <a:ext cx="486865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36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49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47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98B6B-C545-414C-A796-8C9067ADE003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004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7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sl-SI" altLang="sl-SI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Standardni prihodek je </a:t>
            </a:r>
            <a:r>
              <a:rPr lang="sl-SI" altLang="sl-SI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povprečna denarna vrednost bruto kmetijske proizvodnje </a:t>
            </a:r>
            <a:r>
              <a:rPr lang="sl-SI" altLang="sl-SI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 cenah na pragu kmetije)</a:t>
            </a:r>
            <a:r>
              <a:rPr lang="sl-SI" altLang="sl-SI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sl-SI" altLang="sl-SI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Vključuje </a:t>
            </a:r>
            <a:r>
              <a:rPr lang="sl-SI" altLang="sl-SI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prodajo, uporabo in porabo </a:t>
            </a:r>
            <a:r>
              <a:rPr lang="sl-SI" altLang="sl-SI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KMG </a:t>
            </a:r>
            <a:r>
              <a:rPr lang="sl-SI" altLang="sl-SI" sz="1100" i="1" dirty="0"/>
              <a:t>(ocene)</a:t>
            </a:r>
            <a:r>
              <a:rPr lang="sl-SI" altLang="sl-SI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l-SI" altLang="sl-SI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</a:pPr>
            <a:r>
              <a:rPr lang="sl-SI" altLang="sl-SI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</a:t>
            </a:r>
            <a:r>
              <a:rPr lang="sl-SI" altLang="sl-SI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vključuje neposrednih plačil</a:t>
            </a:r>
            <a:r>
              <a:rPr lang="sl-SI" altLang="sl-SI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davka na dodano vrednost in davkov na proizvode.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5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6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4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00648-E35F-471C-87A3-26793D029275}" type="slidenum">
              <a:rPr lang="en-GB"/>
              <a:pPr/>
              <a:t>7</a:t>
            </a:fld>
            <a:endParaRPr lang="en-GB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8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00648-E35F-471C-87A3-26793D029275}" type="slidenum">
              <a:rPr lang="en-GB"/>
              <a:pPr/>
              <a:t>11</a:t>
            </a:fld>
            <a:endParaRPr lang="en-GB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6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00648-E35F-471C-87A3-26793D029275}" type="slidenum">
              <a:rPr lang="en-GB"/>
              <a:pPr/>
              <a:t>12</a:t>
            </a:fld>
            <a:endParaRPr lang="en-GB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0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A03-1926-42D7-962A-E31086D71A31}" type="datetimeFigureOut">
              <a:rPr lang="sl-SI"/>
              <a:pPr>
                <a:defRPr/>
              </a:pPr>
              <a:t>14.10.2021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291D-64C8-4681-902E-6EDCE1FB8D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08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8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0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61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0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20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2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5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65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0473-EE78-499F-B19E-729A7A2AC6CE}" type="datetimeFigureOut">
              <a:rPr lang="sl-SI"/>
              <a:pPr>
                <a:defRPr/>
              </a:pPr>
              <a:t>14.10.2021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AE1-D2C4-4FCB-9E59-B93F6B66D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3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78700" cy="685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902075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40275" y="1524000"/>
            <a:ext cx="3903663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1483-5342-41E5-9A75-C8EC18DB7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C5DF-A9B3-4E3F-A15D-D031F37FF038}" type="datetimeFigureOut">
              <a:rPr lang="sl-SI"/>
              <a:pPr>
                <a:defRPr/>
              </a:pPr>
              <a:t>14.10.2021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B159-00F5-467D-A085-56D813335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78700" cy="685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902075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40275" y="1524000"/>
            <a:ext cx="3903663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1483-5342-41E5-9A75-C8EC18DB7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22E01C8-9C1B-43EA-8ADD-6B7F13BFC79E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49638-1D2C-4DD6-A13D-553F98CD31A1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6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22E01C8-9C1B-43EA-8ADD-6B7F13BFC79E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49638-1D2C-4DD6-A13D-553F98CD31A1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9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22E01C8-9C1B-43EA-8ADD-6B7F13BFC79E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49638-1D2C-4DD6-A13D-553F98CD31A1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9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22E01C8-9C1B-43EA-8ADD-6B7F13BFC79E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49638-1D2C-4DD6-A13D-553F98CD31A1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3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22E01C8-9C1B-43EA-8ADD-6B7F13BFC79E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49638-1D2C-4DD6-A13D-553F98CD31A1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4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E0F1D-0071-47FA-B905-9BA36005C17D}" type="datetimeFigureOut">
              <a:rPr lang="sl-SI"/>
              <a:pPr>
                <a:defRPr/>
              </a:pPr>
              <a:t>14.10.2021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D77F8-B506-47E7-9F7B-B36DFBD3B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22E01C8-9C1B-43EA-8ADD-6B7F13BFC79E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1649638-1D2C-4DD6-A13D-553F98CD31A1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44FE94-A19C-4BEB-B690-F0AAFCFBBA74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14.10.2021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C1C51BE-97AE-45A2-AC84-9775AA55A972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18333"/>
          <a:stretch/>
        </p:blipFill>
        <p:spPr>
          <a:xfrm>
            <a:off x="0" y="3494876"/>
            <a:ext cx="9144000" cy="352839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127" y="3511698"/>
            <a:ext cx="8639747" cy="1138535"/>
          </a:xfrm>
        </p:spPr>
        <p:txBody>
          <a:bodyPr/>
          <a:lstStyle/>
          <a:p>
            <a:pPr algn="ctr" eaLnBrk="1" hangingPunct="1">
              <a:buNone/>
            </a:pPr>
            <a:r>
              <a:rPr lang="sl-SI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</a:rPr>
              <a:t>Mlekarska veriga v Sloveniji: stanje, izzivi in prihodnost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85618" y="5436513"/>
            <a:ext cx="2372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</a:rPr>
              <a:t>Aleš KUHAR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" y="0"/>
            <a:ext cx="9144000" cy="3494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85" y="6052"/>
            <a:ext cx="3418631" cy="4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268760"/>
            <a:ext cx="7704856" cy="544488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9869" y="167179"/>
            <a:ext cx="8713539" cy="8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dirty="0">
                <a:latin typeface="Segoe UI" panose="020B0502040204020203" pitchFamily="34" charset="0"/>
                <a:ea typeface="+mn-ea"/>
                <a:cs typeface="+mn-cs"/>
              </a:rPr>
              <a:t>Produktivnost in sestava mleka v kontroli </a:t>
            </a:r>
          </a:p>
          <a:p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dobrem desetletju za petino večja mlečnost v kontroli.</a:t>
            </a:r>
          </a:p>
          <a:p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Sestava </a:t>
            </a:r>
            <a:r>
              <a:rPr lang="sl-SI" sz="1600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namolženega</a:t>
            </a: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relativno stabilna…</a:t>
            </a:r>
          </a:p>
        </p:txBody>
      </p:sp>
      <p:sp>
        <p:nvSpPr>
          <p:cNvPr id="6" name="Pravokotnik 5"/>
          <p:cNvSpPr/>
          <p:nvPr/>
        </p:nvSpPr>
        <p:spPr>
          <a:xfrm>
            <a:off x="7684146" y="6605688"/>
            <a:ext cx="1109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1000" dirty="0">
                <a:solidFill>
                  <a:srgbClr val="003366"/>
                </a:solidFill>
                <a:latin typeface="Segoe UI" panose="020B0502040204020203" pitchFamily="34" charset="0"/>
              </a:rPr>
              <a:t>Vir: </a:t>
            </a:r>
            <a:r>
              <a:rPr lang="sl-SI" sz="1000" dirty="0" err="1">
                <a:solidFill>
                  <a:srgbClr val="003366"/>
                </a:solidFill>
                <a:latin typeface="Segoe UI" panose="020B0502040204020203" pitchFamily="34" charset="0"/>
              </a:rPr>
              <a:t>CRgov</a:t>
            </a:r>
            <a:r>
              <a:rPr lang="sl-SI" sz="1000" dirty="0">
                <a:solidFill>
                  <a:srgbClr val="003366"/>
                </a:solidFill>
                <a:latin typeface="Segoe UI" panose="020B0502040204020203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29353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86" y="1521286"/>
            <a:ext cx="8458828" cy="519139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81097" y="6567155"/>
            <a:ext cx="2085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100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2021; lastni preračun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494" y="116632"/>
            <a:ext cx="8917012" cy="381000"/>
          </a:xfrm>
          <a:noFill/>
        </p:spPr>
        <p:txBody>
          <a:bodyPr anchorCtr="1"/>
          <a:lstStyle/>
          <a:p>
            <a:r>
              <a:rPr lang="sl-SI" sz="2800" dirty="0">
                <a:latin typeface="Segoe UI" panose="020B0502040204020203" pitchFamily="34" charset="0"/>
              </a:rPr>
              <a:t>Bilanca </a:t>
            </a:r>
            <a:r>
              <a:rPr lang="sl-SI" sz="2800" dirty="0">
                <a:latin typeface="Segoe UI" panose="020B0502040204020203" pitchFamily="34" charset="0"/>
                <a:ea typeface="+mn-ea"/>
                <a:cs typeface="+mn-cs"/>
              </a:rPr>
              <a:t>prireje, mednarodne menjave in porabe mleka</a:t>
            </a:r>
            <a:endParaRPr lang="en-US" sz="2000" i="1" dirty="0"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1168765" y="497632"/>
            <a:ext cx="6806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Delež mleka in izdelkov SLO porekla na SLO trgu je pod 40%...</a:t>
            </a:r>
          </a:p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Krepitev izvoza izdelkov – obseg je večji, kot prodaja na SLO trgu!</a:t>
            </a:r>
            <a:endParaRPr lang="sl-SI" dirty="0">
              <a:latin typeface="Segoe UI" panose="020B0502040204020203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251520" y="1160694"/>
            <a:ext cx="2252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b="1" i="1" dirty="0">
                <a:latin typeface="Segoe UI" panose="020B0502040204020203" pitchFamily="34" charset="0"/>
              </a:rPr>
              <a:t>Ekvivalent mleka</a:t>
            </a:r>
          </a:p>
          <a:p>
            <a:r>
              <a:rPr lang="sl-SI" sz="900" b="1" i="1" dirty="0">
                <a:latin typeface="Segoe UI" panose="020B0502040204020203" pitchFamily="34" charset="0"/>
              </a:rPr>
              <a:t>(000 t)</a:t>
            </a:r>
            <a:endParaRPr lang="en-GB" sz="900" b="1" i="1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9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556" y="188640"/>
            <a:ext cx="7608888" cy="381000"/>
          </a:xfrm>
          <a:noFill/>
        </p:spPr>
        <p:txBody>
          <a:bodyPr anchorCtr="1"/>
          <a:lstStyle/>
          <a:p>
            <a:r>
              <a:rPr lang="sl-SI" sz="2800" dirty="0">
                <a:latin typeface="Segoe UI" panose="020B0502040204020203" pitchFamily="34" charset="0"/>
              </a:rPr>
              <a:t>Samooskrba in poraba na prebivalca - SLO</a:t>
            </a:r>
            <a:endParaRPr lang="en-US" sz="2000" i="1" dirty="0"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51122" y="6591262"/>
            <a:ext cx="1109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100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88136"/>
            <a:ext cx="8856984" cy="282042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8" y="1077158"/>
            <a:ext cx="8856984" cy="271097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441834" y="663572"/>
            <a:ext cx="426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Samooskrba se povečuje, poraba pada…</a:t>
            </a:r>
            <a:endParaRPr lang="sl-SI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2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besedila 2"/>
          <p:cNvSpPr txBox="1">
            <a:spLocks/>
          </p:cNvSpPr>
          <p:nvPr/>
        </p:nvSpPr>
        <p:spPr bwMode="auto">
          <a:xfrm>
            <a:off x="1285875" y="3643313"/>
            <a:ext cx="7772400" cy="785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4000" dirty="0">
                <a:latin typeface="Segoe UI" panose="020B0502040204020203" pitchFamily="34" charset="0"/>
              </a:rPr>
              <a:t>Mednarodna menjava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41" y="1215096"/>
            <a:ext cx="2853434" cy="23482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4509120"/>
            <a:ext cx="3358133" cy="225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325896" y="1056512"/>
            <a:ext cx="5736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" b="1" i="1" dirty="0"/>
              <a:t>mio EUR</a:t>
            </a:r>
            <a:endParaRPr lang="en-GB" sz="600" b="1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6268" y="95879"/>
            <a:ext cx="7891464" cy="47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Trendi mednarodne menjave z mlekom in izdelki iz mleka</a:t>
            </a:r>
            <a:endParaRPr lang="sl-SI" sz="1800" i="1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782103" y="6486838"/>
            <a:ext cx="941283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800" b="1" dirty="0">
                <a:solidFill>
                  <a:srgbClr val="003366"/>
                </a:solidFill>
                <a:latin typeface="Trebuchet MS" pitchFamily="34" charset="0"/>
              </a:rPr>
              <a:t>Vir: SURS, 2021</a:t>
            </a:r>
          </a:p>
        </p:txBody>
      </p:sp>
      <p:sp>
        <p:nvSpPr>
          <p:cNvPr id="2" name="Pravokotnik 1"/>
          <p:cNvSpPr/>
          <p:nvPr/>
        </p:nvSpPr>
        <p:spPr>
          <a:xfrm>
            <a:off x="5236" y="1385194"/>
            <a:ext cx="351828" cy="190490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sl-SI" sz="1000" b="1" i="1" dirty="0">
                <a:solidFill>
                  <a:srgbClr val="0070C0"/>
                </a:solidFill>
              </a:rPr>
              <a:t>Vrednostno</a:t>
            </a:r>
            <a:endParaRPr lang="sl-SI" sz="1000" dirty="0"/>
          </a:p>
        </p:txBody>
      </p:sp>
      <p:sp>
        <p:nvSpPr>
          <p:cNvPr id="4" name="Pravokotnik 3"/>
          <p:cNvSpPr/>
          <p:nvPr/>
        </p:nvSpPr>
        <p:spPr>
          <a:xfrm>
            <a:off x="102948" y="4301769"/>
            <a:ext cx="351828" cy="176394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sl-SI" sz="1000" b="1" i="1" dirty="0">
                <a:solidFill>
                  <a:srgbClr val="FF0000"/>
                </a:solidFill>
              </a:rPr>
              <a:t>Količinsko</a:t>
            </a:r>
            <a:endParaRPr lang="sl-SI" sz="1000" dirty="0"/>
          </a:p>
        </p:txBody>
      </p:sp>
      <p:sp>
        <p:nvSpPr>
          <p:cNvPr id="14" name="Pravokotnik 13"/>
          <p:cNvSpPr/>
          <p:nvPr/>
        </p:nvSpPr>
        <p:spPr>
          <a:xfrm>
            <a:off x="7092280" y="1395354"/>
            <a:ext cx="216024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VREDNOSTNO</a:t>
            </a:r>
          </a:p>
          <a:p>
            <a:r>
              <a:rPr lang="sl-SI" sz="11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Indeks ɸ18-20/ɸ10-02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Uvoz = 	137,4 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Izvoz = 	169,6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Saldo = 	+ 44,3 mio EUR</a:t>
            </a:r>
          </a:p>
          <a:p>
            <a:endParaRPr lang="sl-SI" sz="11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1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Indeks 20/19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Uvoz = 	101,2</a:t>
            </a:r>
            <a:endParaRPr lang="sl-SI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Izvoz = 	105,9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Saldo = 	125,6</a:t>
            </a:r>
            <a:endParaRPr lang="sl-SI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Raven povezovalnik 16"/>
          <p:cNvCxnSpPr/>
          <p:nvPr/>
        </p:nvCxnSpPr>
        <p:spPr>
          <a:xfrm flipV="1">
            <a:off x="35496" y="3612545"/>
            <a:ext cx="9108504" cy="1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Pravokotnik 23"/>
          <p:cNvSpPr/>
          <p:nvPr/>
        </p:nvSpPr>
        <p:spPr>
          <a:xfrm>
            <a:off x="7388649" y="4427005"/>
            <a:ext cx="17281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600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KOLIČINSKO</a:t>
            </a:r>
          </a:p>
          <a:p>
            <a:r>
              <a:rPr lang="sl-SI" sz="11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Indeks ɸ18-20/ɸ10-02 </a:t>
            </a:r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Uvoz = 	77,6</a:t>
            </a:r>
            <a:endParaRPr lang="sl-SI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Izvoz = 	124,8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Saldo = 	161,1</a:t>
            </a:r>
          </a:p>
          <a:p>
            <a:endParaRPr lang="sl-SI" sz="11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1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Indeks 20/19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Uvoz = 	103,5</a:t>
            </a:r>
            <a:endParaRPr lang="sl-SI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Izvoz = 	105,8</a:t>
            </a:r>
          </a:p>
          <a:p>
            <a:r>
              <a:rPr lang="sl-SI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Saldo = 	106,7</a:t>
            </a:r>
            <a:endParaRPr lang="sl-SI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325896" y="3864824"/>
            <a:ext cx="5736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" b="1" i="1" dirty="0"/>
              <a:t>000 t</a:t>
            </a:r>
            <a:endParaRPr lang="en-GB" sz="600" b="1" i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5294"/>
            <a:ext cx="6838392" cy="214124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1" y="4121498"/>
            <a:ext cx="6996636" cy="2421123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1682908" y="522333"/>
            <a:ext cx="5778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Zelo ugodne spremembe salda mednarodne menjave…</a:t>
            </a:r>
          </a:p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„Bum“ izvoza sladoleda… Na uvozni strani „sir, sir, sir“…</a:t>
            </a:r>
            <a:endParaRPr lang="sl-SI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8256417" y="6650251"/>
            <a:ext cx="877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7638" y="136660"/>
            <a:ext cx="7628724" cy="7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dirty="0">
                <a:latin typeface="Segoe UI" panose="020B0502040204020203" pitchFamily="34" charset="0"/>
              </a:rPr>
              <a:t>Struktura IZVOZA mleka in izdelkov, Slovenija, 2020</a:t>
            </a:r>
          </a:p>
          <a:p>
            <a:r>
              <a:rPr lang="sl-SI" sz="1500" i="1" dirty="0">
                <a:latin typeface="Segoe UI" panose="020B0502040204020203" pitchFamily="34" charset="0"/>
              </a:rPr>
              <a:t>(245 mio EUR)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009394" y="1988840"/>
            <a:ext cx="2624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500" b="1" dirty="0">
                <a:solidFill>
                  <a:srgbClr val="C00000"/>
                </a:solidFill>
                <a:latin typeface="Segoe UI" panose="020B0502040204020203" pitchFamily="34" charset="0"/>
              </a:rPr>
              <a:t>cca.50% izvoza je mleko in smetana</a:t>
            </a:r>
            <a:endParaRPr lang="sl-SI" sz="1500" b="1" i="1" dirty="0">
              <a:solidFill>
                <a:srgbClr val="C00000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7" y="1088367"/>
            <a:ext cx="5875679" cy="57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" y="764703"/>
            <a:ext cx="7119818" cy="6001757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4408894" y="6650251"/>
            <a:ext cx="877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18813" y="215800"/>
            <a:ext cx="7628724" cy="4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dirty="0">
                <a:latin typeface="Segoe UI" panose="020B0502040204020203" pitchFamily="34" charset="0"/>
              </a:rPr>
              <a:t>Destinacije IZVOZA mleka in izdelkov, Slovenija, 2020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5220072" y="908720"/>
            <a:ext cx="37771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500" b="1" dirty="0">
                <a:solidFill>
                  <a:srgbClr val="C00000"/>
                </a:solidFill>
                <a:latin typeface="Segoe UI" panose="020B0502040204020203" pitchFamily="34" charset="0"/>
              </a:rPr>
              <a:t>Tradicionalni trgi (mleko in ostalo) + </a:t>
            </a:r>
          </a:p>
          <a:p>
            <a:pPr algn="ctr"/>
            <a:r>
              <a:rPr lang="sl-SI" sz="1500" b="1" dirty="0">
                <a:solidFill>
                  <a:srgbClr val="C00000"/>
                </a:solidFill>
                <a:latin typeface="Segoe UI" panose="020B0502040204020203" pitchFamily="34" charset="0"/>
              </a:rPr>
              <a:t>SLADOLEDI… </a:t>
            </a:r>
            <a:endParaRPr lang="sl-SI" sz="1500" b="1" i="1" dirty="0">
              <a:solidFill>
                <a:srgbClr val="C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3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7668344" y="6420072"/>
            <a:ext cx="877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38007" y="182456"/>
            <a:ext cx="7246962" cy="51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dirty="0">
                <a:latin typeface="Segoe UI" panose="020B0502040204020203" pitchFamily="34" charset="0"/>
              </a:rPr>
              <a:t>Struktura UVOZA mleka in izdelkov , Slovenija, 2020 </a:t>
            </a:r>
            <a:r>
              <a:rPr lang="sl-SI" sz="1500" i="1" dirty="0">
                <a:latin typeface="Segoe UI" panose="020B0502040204020203" pitchFamily="34" charset="0"/>
              </a:rPr>
              <a:t>(189 mio EUR)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856448" y="1988840"/>
            <a:ext cx="1989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45% uvoza so siri</a:t>
            </a:r>
            <a:endParaRPr lang="sl-SI" i="1" dirty="0">
              <a:solidFill>
                <a:srgbClr val="C00000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653292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33772" y="280028"/>
            <a:ext cx="8676456" cy="7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dirty="0">
                <a:latin typeface="Segoe UI" panose="020B0502040204020203" pitchFamily="34" charset="0"/>
              </a:rPr>
              <a:t>Poreklo UVOZA mleka in mlečnih izdelkov, Slovenija, 2020</a:t>
            </a:r>
          </a:p>
          <a:p>
            <a:pPr lvl="0" eaLnBrk="1" hangingPunct="1"/>
            <a:r>
              <a:rPr lang="sl-SI" sz="1500" i="1" dirty="0">
                <a:solidFill>
                  <a:prstClr val="black"/>
                </a:solidFill>
                <a:latin typeface="Segoe UI" panose="020B0502040204020203" pitchFamily="34" charset="0"/>
                <a:ea typeface="+mn-ea"/>
                <a:cs typeface="Arial" charset="0"/>
              </a:rPr>
              <a:t>(189 mio EUR)</a:t>
            </a:r>
            <a:endParaRPr lang="sl-SI" sz="2400" dirty="0">
              <a:latin typeface="Segoe UI" panose="020B0502040204020203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92" y="890797"/>
            <a:ext cx="5479096" cy="5957079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7668344" y="6420072"/>
            <a:ext cx="877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5292080" y="1316965"/>
            <a:ext cx="370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Nemčija &amp; Avstrija &amp; Italija SIRI</a:t>
            </a:r>
          </a:p>
          <a:p>
            <a:pPr algn="ctr"/>
            <a:r>
              <a:rPr lang="sl-SI" dirty="0">
                <a:solidFill>
                  <a:srgbClr val="C00000"/>
                </a:solidFill>
                <a:latin typeface="Segoe UI" panose="020B0502040204020203" pitchFamily="34" charset="0"/>
              </a:rPr>
              <a:t>Češka &amp;B Madžarska MLEKO </a:t>
            </a:r>
          </a:p>
        </p:txBody>
      </p:sp>
    </p:spTree>
    <p:extLst>
      <p:ext uri="{BB962C8B-B14F-4D97-AF65-F5344CB8AC3E}">
        <p14:creationId xmlns:p14="http://schemas.microsoft.com/office/powerpoint/2010/main" val="333913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3" y="1154992"/>
            <a:ext cx="2944428" cy="1870578"/>
          </a:xfrm>
          <a:prstGeom prst="rect">
            <a:avLst/>
          </a:prstGeom>
        </p:spPr>
      </p:pic>
      <p:sp>
        <p:nvSpPr>
          <p:cNvPr id="5" name="Ograda besedila 2"/>
          <p:cNvSpPr txBox="1">
            <a:spLocks/>
          </p:cNvSpPr>
          <p:nvPr/>
        </p:nvSpPr>
        <p:spPr bwMode="auto">
          <a:xfrm>
            <a:off x="1285875" y="3643313"/>
            <a:ext cx="7772400" cy="785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4000" dirty="0">
                <a:latin typeface="Segoe UI" panose="020B0502040204020203" pitchFamily="34" charset="0"/>
              </a:rPr>
              <a:t>Aktualne razmere v EU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21" y="4509120"/>
            <a:ext cx="3936804" cy="22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6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005037"/>
            <a:ext cx="8352928" cy="4232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600" b="0" cap="none" dirty="0">
                <a:latin typeface="Segoe UI" panose="020B0502040204020203" pitchFamily="34" charset="0"/>
              </a:rPr>
              <a:t>- Reja krav molznic v Sloveniji in EU</a:t>
            </a:r>
            <a:br>
              <a:rPr lang="sl-SI" sz="3600" b="0" cap="none" dirty="0">
                <a:latin typeface="Segoe UI" panose="020B0502040204020203" pitchFamily="34" charset="0"/>
              </a:rPr>
            </a:br>
            <a:r>
              <a:rPr lang="sl-SI" sz="3600" b="0" cap="none" dirty="0">
                <a:latin typeface="Segoe UI" panose="020B0502040204020203" pitchFamily="34" charset="0"/>
              </a:rPr>
              <a:t>- Mlečnopredelovalna industrija v Sloveniji in EU</a:t>
            </a:r>
            <a:br>
              <a:rPr lang="sl-SI" sz="3600" b="0" cap="none" dirty="0">
                <a:latin typeface="Segoe UI" panose="020B0502040204020203" pitchFamily="34" charset="0"/>
              </a:rPr>
            </a:br>
            <a:r>
              <a:rPr lang="sl-SI" sz="3600" b="0" cap="none" dirty="0">
                <a:latin typeface="Segoe UI" panose="020B0502040204020203" pitchFamily="34" charset="0"/>
              </a:rPr>
              <a:t>- Mednarodna menjava </a:t>
            </a:r>
            <a:br>
              <a:rPr lang="sl-SI" sz="3600" b="0" cap="none" dirty="0">
                <a:latin typeface="Segoe UI" panose="020B0502040204020203" pitchFamily="34" charset="0"/>
              </a:rPr>
            </a:br>
            <a:r>
              <a:rPr lang="sl-SI" sz="3600" b="0" cap="none" dirty="0">
                <a:latin typeface="Segoe UI" panose="020B0502040204020203" pitchFamily="34" charset="0"/>
              </a:rPr>
              <a:t>- Cenovni trendi in razmerja</a:t>
            </a:r>
            <a:br>
              <a:rPr lang="sl-SI" sz="3600" b="0" cap="none" dirty="0">
                <a:latin typeface="Segoe UI" panose="020B0502040204020203" pitchFamily="34" charset="0"/>
              </a:rPr>
            </a:br>
            <a:r>
              <a:rPr lang="sl-SI" sz="3600" b="0" cap="none" dirty="0">
                <a:latin typeface="Segoe UI" panose="020B0502040204020203" pitchFamily="34" charset="0"/>
              </a:rPr>
              <a:t>- Zaključki</a:t>
            </a:r>
            <a:endParaRPr lang="en-GB" sz="3600" b="0" cap="none" dirty="0">
              <a:latin typeface="Segoe UI" panose="020B0502040204020203" pitchFamily="34" charset="0"/>
            </a:endParaRPr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1143000" y="642938"/>
            <a:ext cx="7772400" cy="78581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r" eaLnBrk="1" hangingPunct="1"/>
            <a:r>
              <a:rPr lang="sl-SI" sz="4000" dirty="0">
                <a:solidFill>
                  <a:schemeClr val="tx1"/>
                </a:solidFill>
                <a:latin typeface="Segoe UI" panose="020B0502040204020203" pitchFamily="34" charset="0"/>
              </a:rPr>
              <a:t>VSEBINA</a:t>
            </a:r>
            <a:endParaRPr lang="en-GB" sz="1400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50" y="4941168"/>
            <a:ext cx="2783034" cy="18562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043" y="1756781"/>
            <a:ext cx="4006205" cy="262424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62" y="409377"/>
            <a:ext cx="4753638" cy="31913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24" y="3100100"/>
            <a:ext cx="3024336" cy="20153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6192688" cy="3794475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5105" y="275685"/>
            <a:ext cx="8313791" cy="642938"/>
          </a:xfrm>
          <a:noFill/>
        </p:spPr>
        <p:txBody>
          <a:bodyPr>
            <a:noAutofit/>
          </a:bodyPr>
          <a:lstStyle/>
          <a:p>
            <a:pPr algn="ctr"/>
            <a:r>
              <a:rPr lang="sl-SI" sz="2100" dirty="0">
                <a:latin typeface="Segoe UI" panose="020B0502040204020203" pitchFamily="34" charset="0"/>
              </a:rPr>
              <a:t>Odkup mleka v EU –28</a:t>
            </a:r>
            <a:br>
              <a:rPr lang="sl-SI" sz="2100" dirty="0">
                <a:latin typeface="Segoe UI" panose="020B0502040204020203" pitchFamily="34" charset="0"/>
              </a:rPr>
            </a:br>
            <a:r>
              <a:rPr lang="sr-Latn-RS" sz="3000" dirty="0">
                <a:solidFill>
                  <a:srgbClr val="FF0000"/>
                </a:solidFill>
                <a:latin typeface="Segoe UI" panose="020B0502040204020203" pitchFamily="34" charset="0"/>
              </a:rPr>
              <a:t>Rahlo znižanje na letni ravni </a:t>
            </a:r>
            <a:r>
              <a:rPr lang="sr-Latn-RS" sz="3000" i="1" dirty="0">
                <a:solidFill>
                  <a:srgbClr val="FF0000"/>
                </a:solidFill>
                <a:latin typeface="Segoe UI" panose="020B0502040204020203" pitchFamily="34" charset="0"/>
              </a:rPr>
              <a:t>(FR, NL, DE)</a:t>
            </a:r>
            <a:endParaRPr lang="en-US" sz="1350" i="1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15" y="1295276"/>
            <a:ext cx="2817574" cy="5124796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728457" y="6420072"/>
            <a:ext cx="75693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EC, 2021</a:t>
            </a:r>
          </a:p>
        </p:txBody>
      </p:sp>
    </p:spTree>
    <p:extLst>
      <p:ext uri="{BB962C8B-B14F-4D97-AF65-F5344CB8AC3E}">
        <p14:creationId xmlns:p14="http://schemas.microsoft.com/office/powerpoint/2010/main" val="153700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6638709"/>
            <a:ext cx="777777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25" b="1" i="1" dirty="0">
                <a:solidFill>
                  <a:schemeClr val="tx2"/>
                </a:solidFill>
                <a:latin typeface="Segoe UI" panose="020B0502040204020203" pitchFamily="34" charset="0"/>
              </a:rPr>
              <a:t>EC; 10/2021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12213"/>
          <a:stretch/>
        </p:blipFill>
        <p:spPr>
          <a:xfrm>
            <a:off x="46570" y="1556792"/>
            <a:ext cx="9050860" cy="4822239"/>
          </a:xfrm>
          <a:prstGeom prst="rect">
            <a:avLst/>
          </a:prstGeom>
        </p:spPr>
      </p:pic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415105" y="275685"/>
            <a:ext cx="8313791" cy="642938"/>
          </a:xfrm>
          <a:noFill/>
        </p:spPr>
        <p:txBody>
          <a:bodyPr>
            <a:noAutofit/>
          </a:bodyPr>
          <a:lstStyle/>
          <a:p>
            <a:pPr algn="ctr"/>
            <a:r>
              <a:rPr lang="sl-SI" sz="2100" dirty="0">
                <a:latin typeface="Segoe UI" panose="020B0502040204020203" pitchFamily="34" charset="0"/>
              </a:rPr>
              <a:t>Odkupne cene mleka v EU–28</a:t>
            </a:r>
            <a:br>
              <a:rPr lang="sl-SI" sz="2100" dirty="0">
                <a:latin typeface="Segoe UI" panose="020B0502040204020203" pitchFamily="34" charset="0"/>
              </a:rPr>
            </a:br>
            <a:r>
              <a:rPr lang="sr-Latn-RS" sz="3000" dirty="0">
                <a:solidFill>
                  <a:srgbClr val="FF0000"/>
                </a:solidFill>
                <a:latin typeface="Segoe UI" panose="020B0502040204020203" pitchFamily="34" charset="0"/>
              </a:rPr>
              <a:t>Povprečne odkupne cene vztrajno rastejo</a:t>
            </a:r>
            <a:br>
              <a:rPr lang="sr-Latn-RS" sz="3000" dirty="0">
                <a:solidFill>
                  <a:srgbClr val="FF0000"/>
                </a:solidFill>
                <a:latin typeface="Segoe UI" panose="020B0502040204020203" pitchFamily="34" charset="0"/>
              </a:rPr>
            </a:br>
            <a:r>
              <a:rPr lang="sr-Latn-RS" sz="3000" dirty="0">
                <a:solidFill>
                  <a:srgbClr val="FF0000"/>
                </a:solidFill>
                <a:latin typeface="Segoe UI" panose="020B0502040204020203" pitchFamily="34" charset="0"/>
              </a:rPr>
              <a:t>Občutno nad ravnmi prejšnjih let</a:t>
            </a:r>
            <a:endParaRPr lang="en-US" sz="1350" i="1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cxnSp>
        <p:nvCxnSpPr>
          <p:cNvPr id="14" name="Raven puščični povezovalnik 13"/>
          <p:cNvCxnSpPr/>
          <p:nvPr/>
        </p:nvCxnSpPr>
        <p:spPr>
          <a:xfrm>
            <a:off x="6084168" y="2852936"/>
            <a:ext cx="0" cy="1530642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25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100392" y="6498050"/>
            <a:ext cx="777777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25" b="1" i="1" dirty="0">
                <a:solidFill>
                  <a:schemeClr val="tx2"/>
                </a:solidFill>
                <a:latin typeface="Segoe UI" panose="020B0502040204020203" pitchFamily="34" charset="0"/>
              </a:rPr>
              <a:t>EC; 10/2021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t="8482" b="2130"/>
          <a:stretch/>
        </p:blipFill>
        <p:spPr>
          <a:xfrm>
            <a:off x="0" y="1916787"/>
            <a:ext cx="3569158" cy="489663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095" t="17577" b="-1"/>
          <a:stretch/>
        </p:blipFill>
        <p:spPr>
          <a:xfrm>
            <a:off x="2091650" y="116542"/>
            <a:ext cx="7052349" cy="360049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2754915" y="3558758"/>
            <a:ext cx="6286573" cy="195851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sl-SI" sz="2100" dirty="0">
                <a:latin typeface="Segoe UI" panose="020B0502040204020203" pitchFamily="34" charset="0"/>
              </a:rPr>
              <a:t>Odkupne cene mleka po državah EU–28</a:t>
            </a:r>
            <a:br>
              <a:rPr lang="sl-SI" sz="2100" dirty="0">
                <a:latin typeface="Segoe UI" panose="020B0502040204020203" pitchFamily="34" charset="0"/>
              </a:rPr>
            </a:br>
            <a:r>
              <a:rPr lang="sr-Latn-RS" sz="2400" dirty="0">
                <a:solidFill>
                  <a:srgbClr val="FF0000"/>
                </a:solidFill>
                <a:latin typeface="Segoe UI" panose="020B0502040204020203" pitchFamily="34" charset="0"/>
              </a:rPr>
              <a:t>Veliki razpon med min in max ceno</a:t>
            </a:r>
            <a:br>
              <a:rPr lang="sr-Latn-RS" sz="2400" dirty="0">
                <a:solidFill>
                  <a:srgbClr val="FF0000"/>
                </a:solidFill>
                <a:latin typeface="Segoe UI" panose="020B0502040204020203" pitchFamily="34" charset="0"/>
              </a:rPr>
            </a:br>
            <a:r>
              <a:rPr lang="sr-Latn-RS" sz="2400" dirty="0">
                <a:solidFill>
                  <a:srgbClr val="FF0000"/>
                </a:solidFill>
                <a:latin typeface="Segoe UI" panose="020B0502040204020203" pitchFamily="34" charset="0"/>
              </a:rPr>
              <a:t>SLO na robu srednje tretjine držav</a:t>
            </a:r>
            <a:br>
              <a:rPr lang="sr-Latn-RS" sz="2400" dirty="0">
                <a:solidFill>
                  <a:srgbClr val="FF0000"/>
                </a:solidFill>
                <a:latin typeface="Segoe UI" panose="020B0502040204020203" pitchFamily="34" charset="0"/>
              </a:rPr>
            </a:br>
            <a:r>
              <a:rPr lang="sr-Latn-RS" sz="2400" dirty="0">
                <a:solidFill>
                  <a:srgbClr val="FF0000"/>
                </a:solidFill>
                <a:latin typeface="Segoe UI" panose="020B0502040204020203" pitchFamily="34" charset="0"/>
              </a:rPr>
              <a:t>AVG21-AVG20=&gt; +6,3%</a:t>
            </a:r>
            <a:br>
              <a:rPr lang="sr-Latn-RS" sz="2400" dirty="0">
                <a:solidFill>
                  <a:srgbClr val="FF0000"/>
                </a:solidFill>
                <a:latin typeface="Segoe UI" panose="020B0502040204020203" pitchFamily="34" charset="0"/>
              </a:rPr>
            </a:br>
            <a:r>
              <a:rPr lang="sr-Latn-RS" sz="2400" dirty="0">
                <a:solidFill>
                  <a:srgbClr val="FF0000"/>
                </a:solidFill>
                <a:latin typeface="Segoe UI" panose="020B0502040204020203" pitchFamily="34" charset="0"/>
              </a:rPr>
              <a:t>Pod povprečjem EU</a:t>
            </a:r>
            <a:endParaRPr lang="en-US" sz="1100" i="1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6741865" y="3462508"/>
            <a:ext cx="2160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174194" y="3861048"/>
            <a:ext cx="5093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85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23728" y="3717032"/>
            <a:ext cx="5149167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l-SI" sz="1050" b="1" dirty="0">
                <a:latin typeface="Segoe UI" panose="020B0502040204020203" pitchFamily="34" charset="0"/>
              </a:rPr>
              <a:t>Odkupne cene mleka za rejce (dejanska kakovost) po državah EU; 2019 in 2020</a:t>
            </a:r>
            <a:endParaRPr lang="en-GB" sz="1050" i="1" dirty="0">
              <a:latin typeface="Segoe UI" panose="020B0502040204020203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6731" y="287707"/>
            <a:ext cx="8130538" cy="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sl-SI" sz="2700" dirty="0">
                <a:latin typeface="Segoe UI" panose="020B0502040204020203" pitchFamily="34" charset="0"/>
              </a:rPr>
              <a:t>Odkupne cene mleka – Slovenija</a:t>
            </a:r>
          </a:p>
          <a:p>
            <a:r>
              <a:rPr lang="sl-SI" sz="1350" i="1" dirty="0">
                <a:solidFill>
                  <a:srgbClr val="C00000"/>
                </a:solidFill>
                <a:latin typeface="Segoe UI" panose="020B0502040204020203" pitchFamily="34" charset="0"/>
                <a:ea typeface="+mn-ea"/>
                <a:cs typeface="+mn-cs"/>
              </a:rPr>
              <a:t>Nihanje odkupnih cen v zadnjem desetletju. Razlika EU/SLO se manjša…</a:t>
            </a:r>
            <a:endParaRPr lang="en-US" sz="1350" i="1" dirty="0">
              <a:solidFill>
                <a:srgbClr val="C00000"/>
              </a:solidFill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27424" y="6533619"/>
            <a:ext cx="76335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KIS 2021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08" y="1033822"/>
            <a:ext cx="6463005" cy="26279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92" y="4026253"/>
            <a:ext cx="5471636" cy="27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80129" y="474561"/>
            <a:ext cx="7371809" cy="3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700" dirty="0">
                <a:latin typeface="Segoe UI" panose="020B0502040204020203" pitchFamily="34" charset="0"/>
              </a:rPr>
              <a:t>Osnovni ekonomski kazalci prireje </a:t>
            </a:r>
          </a:p>
          <a:p>
            <a:r>
              <a:rPr lang="sl-SI" sz="2700" dirty="0">
                <a:latin typeface="Segoe UI" panose="020B0502040204020203" pitchFamily="34" charset="0"/>
              </a:rPr>
              <a:t>MLEKO SLOVENIJA</a:t>
            </a:r>
          </a:p>
          <a:p>
            <a:r>
              <a:rPr lang="sl-SI" sz="1350" i="1" dirty="0">
                <a:solidFill>
                  <a:srgbClr val="C00000"/>
                </a:solidFill>
                <a:latin typeface="Segoe UI" panose="020B0502040204020203" pitchFamily="34" charset="0"/>
                <a:ea typeface="+mn-ea"/>
                <a:cs typeface="+mn-cs"/>
              </a:rPr>
              <a:t>Ekonomske razmere so se nekoliko poslabšale, a so še vedno nad povprečjem 15-19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606462" y="5393813"/>
            <a:ext cx="405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Segoe UI" panose="020B0502040204020203" pitchFamily="34" charset="0"/>
              </a:rPr>
              <a:t>(Indeks; povprečje 2015–2019 = 100)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4968" y="6453336"/>
            <a:ext cx="76335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KIS 2021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7" y="1556792"/>
            <a:ext cx="843672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besedila 2"/>
          <p:cNvSpPr txBox="1">
            <a:spLocks/>
          </p:cNvSpPr>
          <p:nvPr/>
        </p:nvSpPr>
        <p:spPr bwMode="auto">
          <a:xfrm>
            <a:off x="2669381" y="3957787"/>
            <a:ext cx="5829300" cy="5893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2800" dirty="0">
                <a:latin typeface="Segoe UI" panose="020B0502040204020203" pitchFamily="34" charset="0"/>
              </a:rPr>
              <a:t>Cene v verigi - SLOVENIJA</a:t>
            </a:r>
            <a:endParaRPr lang="sl-SI" sz="27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669381" y="1556792"/>
            <a:ext cx="3416854" cy="2160240"/>
            <a:chOff x="8527752" y="3920866"/>
            <a:chExt cx="3625338" cy="16288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33" r="28857" b="18298"/>
            <a:stretch>
              <a:fillRect/>
            </a:stretch>
          </p:blipFill>
          <p:spPr bwMode="auto">
            <a:xfrm>
              <a:off x="8527752" y="3992874"/>
              <a:ext cx="3465064" cy="155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2" t="1289" b="18050"/>
            <a:stretch/>
          </p:blipFill>
          <p:spPr bwMode="auto">
            <a:xfrm>
              <a:off x="8527752" y="3920866"/>
              <a:ext cx="3625338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5" y="4653136"/>
            <a:ext cx="2783034" cy="18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6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6" y="2303363"/>
            <a:ext cx="8802524" cy="3547418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528496" y="405750"/>
            <a:ext cx="8214527" cy="125510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l-SI" sz="28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Razvoj cen v agroživilski verigi – Slovenija </a:t>
            </a:r>
            <a:r>
              <a:rPr lang="sl-SI" sz="2800" dirty="0" err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vs</a:t>
            </a:r>
            <a:r>
              <a:rPr lang="sl-SI" sz="28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EU</a:t>
            </a:r>
            <a:br>
              <a:rPr lang="sl-SI" sz="28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sl-SI" sz="18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Primerjava gibanj </a:t>
            </a:r>
            <a:r>
              <a:rPr lang="sl-SI" sz="1800" u="sng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maloprodajnih cen</a:t>
            </a:r>
            <a:r>
              <a:rPr lang="sl-SI" sz="18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hrane </a:t>
            </a:r>
            <a:r>
              <a:rPr lang="sl-SI" sz="105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(brez pijač)</a:t>
            </a:r>
            <a:br>
              <a:rPr lang="sl-SI" sz="105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sl-SI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MPC hrane v SLO v zadnjih dveh letih naraščajo hitreje, kot v EU27 in EMU!</a:t>
            </a:r>
            <a:br>
              <a:rPr lang="sl-SI" sz="16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To je posebej vidno v 2H2020, ko je bil pojemek cen v SLO počasnejši… </a:t>
            </a:r>
            <a:br>
              <a:rPr lang="sl-SI" sz="16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V 2021 MPC hrane v SLO sledijo ravniEU27 in nad EMU-19…</a:t>
            </a:r>
            <a:endParaRPr lang="en-GB" sz="12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28496" y="1916832"/>
            <a:ext cx="100219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latin typeface="Calibri" panose="020F0502020204030204"/>
                <a:cs typeface="+mn-cs"/>
              </a:rPr>
              <a:t>Indeks </a:t>
            </a:r>
            <a:r>
              <a:rPr lang="el-GR" sz="825" b="1" i="1" dirty="0">
                <a:latin typeface="Calibri" panose="020F0502020204030204"/>
                <a:cs typeface="+mn-cs"/>
              </a:rPr>
              <a:t>Φ</a:t>
            </a:r>
            <a:r>
              <a:rPr lang="sl-SI" sz="825" b="1" i="1" dirty="0">
                <a:latin typeface="Calibri" panose="020F0502020204030204"/>
                <a:cs typeface="+mn-cs"/>
              </a:rPr>
              <a:t>2015=100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latin typeface="Calibri" panose="020F0502020204030204"/>
                <a:cs typeface="+mn-cs"/>
              </a:rPr>
              <a:t>Nominalno</a:t>
            </a:r>
            <a:endParaRPr lang="en-GB" sz="825" b="1" dirty="0">
              <a:latin typeface="Calibri" panose="020F0502020204030204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61963" y="6638709"/>
            <a:ext cx="106631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solidFill>
                  <a:srgbClr val="44546A"/>
                </a:solidFill>
                <a:latin typeface="Calibri" pitchFamily="34" charset="0"/>
                <a:cs typeface="+mn-cs"/>
              </a:rPr>
              <a:t>EUROSTAT;  2/ 2021</a:t>
            </a:r>
          </a:p>
        </p:txBody>
      </p:sp>
      <p:cxnSp>
        <p:nvCxnSpPr>
          <p:cNvPr id="11" name="Raven povezovalnik 10"/>
          <p:cNvCxnSpPr/>
          <p:nvPr/>
        </p:nvCxnSpPr>
        <p:spPr>
          <a:xfrm>
            <a:off x="528496" y="4077072"/>
            <a:ext cx="8358341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8477391" y="97401"/>
            <a:ext cx="66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sl-SI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MPC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1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" y="1557372"/>
            <a:ext cx="8760381" cy="4859773"/>
          </a:xfrm>
          <a:prstGeom prst="rect">
            <a:avLst/>
          </a:prstGeom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997260" y="341784"/>
            <a:ext cx="714948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l-SI" sz="2400" b="1" dirty="0"/>
              <a:t>Nominalna s</a:t>
            </a:r>
            <a:r>
              <a:rPr lang="sl-SI" sz="2400" b="1" dirty="0">
                <a:ea typeface="+mn-ea"/>
                <a:cs typeface="+mn-cs"/>
              </a:rPr>
              <a:t>prememba maloprodajnih cen hrane</a:t>
            </a:r>
            <a:r>
              <a:rPr lang="sl-SI" sz="1800" dirty="0">
                <a:ea typeface="+mn-ea"/>
                <a:cs typeface="+mn-cs"/>
              </a:rPr>
              <a:t> </a:t>
            </a:r>
            <a:r>
              <a:rPr lang="sl-SI" sz="1800" i="1" dirty="0">
                <a:ea typeface="+mn-ea"/>
                <a:cs typeface="+mn-cs"/>
              </a:rPr>
              <a:t>(brez pijač)</a:t>
            </a:r>
            <a:br>
              <a:rPr lang="sl-SI" sz="1800" i="1" dirty="0">
                <a:ea typeface="+mn-ea"/>
                <a:cs typeface="+mn-cs"/>
              </a:rPr>
            </a:br>
            <a:r>
              <a:rPr lang="sl-SI" sz="1800" b="1" i="1" dirty="0">
                <a:ea typeface="+mn-ea"/>
                <a:cs typeface="+mn-cs"/>
              </a:rPr>
              <a:t>Države EU 27, 4/</a:t>
            </a:r>
            <a:r>
              <a:rPr lang="sl-SI" sz="1800" b="1" i="1" dirty="0"/>
              <a:t>2021 (Indeks; Φ2015=100)</a:t>
            </a:r>
            <a:br>
              <a:rPr lang="sl-SI" sz="1800" b="1" i="1" dirty="0">
                <a:ea typeface="+mn-ea"/>
                <a:cs typeface="+mn-cs"/>
              </a:rPr>
            </a:br>
            <a:r>
              <a:rPr lang="sl-SI" sz="1600" i="1" dirty="0"/>
              <a:t>Slovenija se je iz zgornje tretjine premaknila v mediano po rasti MPC.</a:t>
            </a:r>
            <a:br>
              <a:rPr lang="sl-SI" sz="1600" i="1" dirty="0"/>
            </a:br>
            <a:r>
              <a:rPr lang="sl-SI" sz="1600" i="1" dirty="0"/>
              <a:t>1,7- odstotni točki nad Φ EMU-19</a:t>
            </a:r>
            <a:endParaRPr lang="en-GB" sz="1600" i="1" dirty="0"/>
          </a:p>
        </p:txBody>
      </p:sp>
      <p:sp>
        <p:nvSpPr>
          <p:cNvPr id="14" name="Pravokotnik 13"/>
          <p:cNvSpPr/>
          <p:nvPr/>
        </p:nvSpPr>
        <p:spPr>
          <a:xfrm>
            <a:off x="60091" y="1341929"/>
            <a:ext cx="22621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l-SI" sz="1100" b="1" i="1" dirty="0">
              <a:solidFill>
                <a:schemeClr val="tx2"/>
              </a:solidFill>
            </a:endParaRP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 =100, Nominalno</a:t>
            </a:r>
            <a:endParaRPr lang="en-GB" sz="1100" b="1" dirty="0"/>
          </a:p>
        </p:txBody>
      </p:sp>
      <p:cxnSp>
        <p:nvCxnSpPr>
          <p:cNvPr id="15" name="Raven povezovalnik 14"/>
          <p:cNvCxnSpPr/>
          <p:nvPr/>
        </p:nvCxnSpPr>
        <p:spPr>
          <a:xfrm>
            <a:off x="611560" y="4119442"/>
            <a:ext cx="8064896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avokotnik 16"/>
          <p:cNvSpPr/>
          <p:nvPr/>
        </p:nvSpPr>
        <p:spPr>
          <a:xfrm>
            <a:off x="-3982" y="6589732"/>
            <a:ext cx="1407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10/2021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8477391" y="97401"/>
            <a:ext cx="66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sl-SI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MPC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68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8477391" y="97401"/>
            <a:ext cx="66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sl-SI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PC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294774" y="411782"/>
            <a:ext cx="8554452" cy="640954"/>
          </a:xfrm>
        </p:spPr>
        <p:txBody>
          <a:bodyPr>
            <a:noAutofit/>
          </a:bodyPr>
          <a:lstStyle/>
          <a:p>
            <a:pPr lvl="0" algn="ctr" eaLnBrk="1" hangingPunct="1">
              <a:defRPr/>
            </a:pPr>
            <a:r>
              <a:rPr lang="sl-SI" sz="2800" dirty="0">
                <a:latin typeface="+mn-lt"/>
                <a:ea typeface="+mn-ea"/>
                <a:cs typeface="+mn-cs"/>
              </a:rPr>
              <a:t>Razvoj cen v agroživilski verigi </a:t>
            </a:r>
            <a:r>
              <a:rPr lang="sl-SI" sz="2800" dirty="0">
                <a:latin typeface="+mn-lt"/>
              </a:rPr>
              <a:t>– Slovenija </a:t>
            </a:r>
            <a:r>
              <a:rPr lang="sl-SI" sz="2800" dirty="0" err="1">
                <a:latin typeface="+mn-lt"/>
              </a:rPr>
              <a:t>vs</a:t>
            </a:r>
            <a:r>
              <a:rPr lang="sl-SI" sz="2800" dirty="0">
                <a:latin typeface="+mn-lt"/>
              </a:rPr>
              <a:t>. EU</a:t>
            </a:r>
            <a:br>
              <a:rPr lang="sl-SI" sz="2800" dirty="0">
                <a:latin typeface="+mn-lt"/>
                <a:ea typeface="+mn-ea"/>
                <a:cs typeface="+mn-cs"/>
              </a:rPr>
            </a:br>
            <a:r>
              <a:rPr lang="sl-SI" sz="1800" dirty="0">
                <a:latin typeface="+mn-lt"/>
                <a:ea typeface="+mn-ea"/>
                <a:cs typeface="+mn-cs"/>
              </a:rPr>
              <a:t>Primerjava </a:t>
            </a:r>
            <a:r>
              <a:rPr lang="sl-SI" sz="1800" u="sng" dirty="0">
                <a:latin typeface="+mn-lt"/>
                <a:ea typeface="+mn-ea"/>
                <a:cs typeface="+mn-cs"/>
              </a:rPr>
              <a:t>proizvajalčevih cen</a:t>
            </a:r>
            <a:r>
              <a:rPr lang="sl-SI" sz="1800" dirty="0">
                <a:latin typeface="+mn-lt"/>
                <a:ea typeface="+mn-ea"/>
                <a:cs typeface="+mn-cs"/>
              </a:rPr>
              <a:t> hrane </a:t>
            </a:r>
            <a:r>
              <a:rPr lang="sl-SI" sz="1050" i="1" dirty="0">
                <a:latin typeface="+mn-lt"/>
                <a:ea typeface="+mn-ea"/>
                <a:cs typeface="+mn-cs"/>
              </a:rPr>
              <a:t>(brez pijač)</a:t>
            </a:r>
            <a:br>
              <a:rPr lang="sl-SI" sz="2400" i="1" dirty="0">
                <a:latin typeface="+mn-lt"/>
                <a:ea typeface="+mn-ea"/>
                <a:cs typeface="+mn-cs"/>
              </a:rPr>
            </a:br>
            <a:r>
              <a:rPr lang="sl-SI" sz="1600" i="1" dirty="0">
                <a:latin typeface="+mn-lt"/>
              </a:rPr>
              <a:t>Zaostajanje Slovenije se je v zadnjem letu nevtraliziralo-škarje do EU27 so se zaprle.</a:t>
            </a:r>
            <a:br>
              <a:rPr lang="sl-SI" sz="1600" i="1" dirty="0">
                <a:latin typeface="+mn-lt"/>
              </a:rPr>
            </a:br>
            <a:r>
              <a:rPr lang="sl-SI" sz="1600" i="1" dirty="0">
                <a:latin typeface="+mn-lt"/>
              </a:rPr>
              <a:t>Močni pritiski na PC v HU!</a:t>
            </a:r>
            <a:endParaRPr lang="en-GB" sz="2400" i="1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395536" y="1079085"/>
            <a:ext cx="100219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Indeks </a:t>
            </a:r>
            <a:r>
              <a:rPr lang="el-GR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Φ</a:t>
            </a:r>
            <a:r>
              <a:rPr lang="sl-SI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2015=100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Nominalno</a:t>
            </a:r>
            <a:endParaRPr lang="en-GB" sz="825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79512" y="6421470"/>
            <a:ext cx="1071127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solidFill>
                  <a:srgbClr val="44546A"/>
                </a:solidFill>
                <a:latin typeface="Calibri" pitchFamily="34" charset="0"/>
                <a:cs typeface="+mn-cs"/>
              </a:rPr>
              <a:t>EUROSTAT; 10/2021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11" y="1769263"/>
            <a:ext cx="8277828" cy="46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2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0" y="1833425"/>
            <a:ext cx="8649909" cy="4773199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49602" y="1197913"/>
            <a:ext cx="22621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l-SI" sz="1100" b="1" i="1" dirty="0">
              <a:solidFill>
                <a:schemeClr val="tx2"/>
              </a:solidFill>
            </a:endParaRP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 =100, Nominalno</a:t>
            </a:r>
            <a:endParaRPr lang="en-GB" sz="1100" b="1" dirty="0"/>
          </a:p>
        </p:txBody>
      </p:sp>
      <p:sp>
        <p:nvSpPr>
          <p:cNvPr id="9" name="Pravokotnik 8"/>
          <p:cNvSpPr/>
          <p:nvPr/>
        </p:nvSpPr>
        <p:spPr>
          <a:xfrm>
            <a:off x="18332" y="6589732"/>
            <a:ext cx="1407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</a:t>
            </a:r>
            <a:r>
              <a:rPr lang="sl-SI" sz="1100" b="1" i="1">
                <a:solidFill>
                  <a:schemeClr val="tx2"/>
                </a:solidFill>
                <a:latin typeface="Calibri" pitchFamily="34" charset="0"/>
              </a:rPr>
              <a:t>;  10/2021</a:t>
            </a:r>
            <a:endParaRPr lang="sl-SI" sz="11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232374" y="44624"/>
            <a:ext cx="8679253" cy="14401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l-SI" sz="2800" dirty="0">
                <a:latin typeface="+mn-lt"/>
                <a:ea typeface="+mn-ea"/>
                <a:cs typeface="+mn-cs"/>
              </a:rPr>
              <a:t>Nominalna sprememba proizvajalčevih cen hrane</a:t>
            </a:r>
            <a:r>
              <a:rPr lang="sl-SI" sz="2000" dirty="0">
                <a:latin typeface="+mn-lt"/>
                <a:ea typeface="+mn-ea"/>
                <a:cs typeface="+mn-cs"/>
              </a:rPr>
              <a:t> </a:t>
            </a:r>
            <a:r>
              <a:rPr lang="sl-SI" sz="2000" i="1" dirty="0">
                <a:latin typeface="+mn-lt"/>
                <a:ea typeface="+mn-ea"/>
                <a:cs typeface="+mn-cs"/>
              </a:rPr>
              <a:t>(brez pijač)</a:t>
            </a:r>
            <a:br>
              <a:rPr lang="sl-SI" sz="2000" i="1" dirty="0">
                <a:latin typeface="+mn-lt"/>
                <a:ea typeface="+mn-ea"/>
                <a:cs typeface="+mn-cs"/>
              </a:rPr>
            </a:br>
            <a:r>
              <a:rPr lang="sl-SI" sz="2000" i="1" dirty="0">
                <a:latin typeface="+mn-lt"/>
                <a:ea typeface="+mn-ea"/>
                <a:cs typeface="+mn-cs"/>
              </a:rPr>
              <a:t>Države EU 28, 3</a:t>
            </a:r>
            <a:r>
              <a:rPr lang="sl-SI" sz="2000" i="1" dirty="0">
                <a:latin typeface="+mn-lt"/>
              </a:rPr>
              <a:t>/2021 Indeks; Φ2015=100</a:t>
            </a:r>
            <a:br>
              <a:rPr lang="sl-SI" sz="2000" i="1" dirty="0">
                <a:latin typeface="+mn-lt"/>
                <a:ea typeface="+mn-ea"/>
                <a:cs typeface="+mn-cs"/>
              </a:rPr>
            </a:br>
            <a:r>
              <a:rPr lang="sl-SI" sz="2000" i="1" dirty="0">
                <a:latin typeface="+mn-lt"/>
              </a:rPr>
              <a:t>Slovenija se po štirih letih na zadnjem mestu v EU28 po spremembi PC „odlepi“… </a:t>
            </a:r>
            <a:br>
              <a:rPr lang="sl-SI" sz="2000" i="1" dirty="0">
                <a:latin typeface="+mn-lt"/>
              </a:rPr>
            </a:br>
            <a:r>
              <a:rPr lang="sl-SI" sz="2000" i="1" dirty="0">
                <a:latin typeface="+mn-lt"/>
              </a:rPr>
              <a:t>…a še vedno 3,6 o.t. za Φ EMU-19</a:t>
            </a:r>
            <a:endParaRPr lang="en-GB" sz="2000" i="1" dirty="0">
              <a:latin typeface="+mn-lt"/>
            </a:endParaRPr>
          </a:p>
        </p:txBody>
      </p:sp>
      <p:cxnSp>
        <p:nvCxnSpPr>
          <p:cNvPr id="11" name="Raven povezovalnik 10"/>
          <p:cNvCxnSpPr/>
          <p:nvPr/>
        </p:nvCxnSpPr>
        <p:spPr>
          <a:xfrm>
            <a:off x="1052804" y="4437112"/>
            <a:ext cx="7776051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8578322" y="0"/>
            <a:ext cx="66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sl-SI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PC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6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besedila 2"/>
          <p:cNvSpPr txBox="1">
            <a:spLocks/>
          </p:cNvSpPr>
          <p:nvPr/>
        </p:nvSpPr>
        <p:spPr bwMode="auto">
          <a:xfrm>
            <a:off x="1285875" y="3643313"/>
            <a:ext cx="7772400" cy="785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4000" dirty="0">
                <a:latin typeface="Segoe UI" panose="020B0502040204020203" pitchFamily="34" charset="0"/>
              </a:rPr>
              <a:t>Reja krav molznic v Sloveniji in EU</a:t>
            </a:r>
            <a:endParaRPr lang="en-GB" sz="1400" dirty="0">
              <a:latin typeface="Segoe UI" panose="020B0502040204020203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260648"/>
            <a:ext cx="461698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5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3" y="1268760"/>
            <a:ext cx="9070959" cy="5435117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464737" y="255117"/>
            <a:ext cx="8214527" cy="9065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sl-SI" sz="2800" dirty="0">
                <a:latin typeface="Calibri" panose="020F0502020204030204"/>
              </a:rPr>
              <a:t>Razvoj cen v mlečni verigi – Slovenija</a:t>
            </a:r>
          </a:p>
          <a:p>
            <a:pPr algn="ctr" defTabSz="685800" fontAlgn="auto">
              <a:spcAft>
                <a:spcPts val="0"/>
              </a:spcAft>
              <a:defRPr/>
            </a:pPr>
            <a:r>
              <a:rPr lang="sl-SI" sz="1600" i="1" dirty="0">
                <a:latin typeface="Calibri" panose="020F0502020204030204"/>
              </a:rPr>
              <a:t>Agregat „mleko“ (primarne cene) se v večkrat kategorično „odlepi“</a:t>
            </a:r>
          </a:p>
          <a:p>
            <a:pPr algn="ctr" defTabSz="685800" fontAlgn="auto">
              <a:spcAft>
                <a:spcPts val="0"/>
              </a:spcAft>
              <a:defRPr/>
            </a:pPr>
            <a:r>
              <a:rPr lang="sl-SI" sz="1600" i="1" dirty="0">
                <a:latin typeface="Calibri" panose="020F0502020204030204"/>
              </a:rPr>
              <a:t>Cenovna vrzel do MPC (kategorija m./</a:t>
            </a:r>
            <a:r>
              <a:rPr lang="sl-SI" sz="1600" i="1" dirty="0" err="1">
                <a:latin typeface="Calibri" panose="020F0502020204030204"/>
              </a:rPr>
              <a:t>m.izd</a:t>
            </a:r>
            <a:r>
              <a:rPr lang="sl-SI" sz="1600" i="1" dirty="0">
                <a:latin typeface="Calibri" panose="020F0502020204030204"/>
              </a:rPr>
              <a:t>) dosega med 10 o.t. do 30 o.t.</a:t>
            </a:r>
          </a:p>
          <a:p>
            <a:pPr algn="ctr" defTabSz="685800" fontAlgn="auto">
              <a:spcAft>
                <a:spcPts val="0"/>
              </a:spcAft>
              <a:defRPr/>
            </a:pPr>
            <a:r>
              <a:rPr lang="sl-SI" sz="1600" i="1" dirty="0">
                <a:latin typeface="Calibri" panose="020F0502020204030204"/>
              </a:rPr>
              <a:t>V letu 2020 - 21 zbliževanje indeksov</a:t>
            </a:r>
            <a:endParaRPr lang="sl-SI" sz="1600" b="1" i="1" dirty="0">
              <a:latin typeface="Calibri" panose="020F0502020204030204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091556" y="101326"/>
            <a:ext cx="196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sl-SI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Veriga- MLEKO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35496" y="6451442"/>
            <a:ext cx="109517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solidFill>
                  <a:srgbClr val="44546A"/>
                </a:solidFill>
                <a:latin typeface="Calibri" pitchFamily="34" charset="0"/>
                <a:cs typeface="+mn-cs"/>
              </a:rPr>
              <a:t>EUROSTAT;  10/2021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091307" y="1988840"/>
            <a:ext cx="100219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Indeks </a:t>
            </a:r>
            <a:r>
              <a:rPr lang="el-GR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Φ</a:t>
            </a:r>
            <a:r>
              <a:rPr lang="sl-SI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2015=100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825" b="1" i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Nominalno</a:t>
            </a:r>
            <a:endParaRPr lang="en-GB" sz="825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538828" y="3323484"/>
            <a:ext cx="8515818" cy="3350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97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besedila 2"/>
          <p:cNvSpPr txBox="1">
            <a:spLocks/>
          </p:cNvSpPr>
          <p:nvPr/>
        </p:nvSpPr>
        <p:spPr bwMode="auto">
          <a:xfrm>
            <a:off x="1285875" y="3643313"/>
            <a:ext cx="7772400" cy="785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3200" dirty="0">
                <a:solidFill>
                  <a:srgbClr val="002060"/>
                </a:solidFill>
                <a:latin typeface="Segoe UI" panose="020B0502040204020203" pitchFamily="34" charset="0"/>
              </a:rPr>
              <a:t>Mlečnopredelovalna industrija</a:t>
            </a:r>
            <a:endParaRPr lang="en-GB" sz="1100" dirty="0">
              <a:solidFill>
                <a:srgbClr val="002060"/>
              </a:solidFill>
              <a:latin typeface="Segoe UI" panose="020B0502040204020203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60" y="692696"/>
            <a:ext cx="4048690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02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14427" y="6650251"/>
            <a:ext cx="91884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AJPES, 2021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2542" y="306245"/>
            <a:ext cx="7998917" cy="3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700" dirty="0">
                <a:latin typeface="Segoe UI" panose="020B0502040204020203" pitchFamily="34" charset="0"/>
              </a:rPr>
              <a:t>Poslovanje mlečnopredelovalne industrije – SLOVENIJA 2020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107498"/>
            <a:ext cx="6800926" cy="247955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2" y="836712"/>
            <a:ext cx="9108228" cy="31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2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14427" y="6650251"/>
            <a:ext cx="91884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AJPES, 2021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626" y="332656"/>
            <a:ext cx="9017321" cy="3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700" dirty="0">
                <a:latin typeface="Segoe UI" panose="020B0502040204020203" pitchFamily="34" charset="0"/>
              </a:rPr>
              <a:t>Uspešnost poslovanja mlečnopredelovalne industrije – SLOVENIJA 2020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21088"/>
            <a:ext cx="7056784" cy="213121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7" y="1340768"/>
            <a:ext cx="8924622" cy="27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77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act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17276" y="443343"/>
            <a:ext cx="2202569" cy="1625871"/>
            <a:chOff x="8" y="8"/>
            <a:chExt cx="634" cy="468"/>
          </a:xfrm>
          <a:solidFill>
            <a:schemeClr val="accent1">
              <a:lumMod val="75000"/>
            </a:schemeClr>
          </a:solidFill>
        </p:grpSpPr>
        <p:sp>
          <p:nvSpPr>
            <p:cNvPr id="5" name="Fact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" y="105"/>
              <a:ext cx="317" cy="371"/>
            </a:xfrm>
            <a:custGeom>
              <a:avLst/>
              <a:gdLst>
                <a:gd name="T0" fmla="*/ 623 w 625"/>
                <a:gd name="T1" fmla="*/ 426 h 729"/>
                <a:gd name="T2" fmla="*/ 623 w 625"/>
                <a:gd name="T3" fmla="*/ 426 h 729"/>
                <a:gd name="T4" fmla="*/ 556 w 625"/>
                <a:gd name="T5" fmla="*/ 278 h 729"/>
                <a:gd name="T6" fmla="*/ 556 w 625"/>
                <a:gd name="T7" fmla="*/ 278 h 729"/>
                <a:gd name="T8" fmla="*/ 556 w 625"/>
                <a:gd name="T9" fmla="*/ 278 h 729"/>
                <a:gd name="T10" fmla="*/ 278 w 625"/>
                <a:gd name="T11" fmla="*/ 0 h 729"/>
                <a:gd name="T12" fmla="*/ 0 w 625"/>
                <a:gd name="T13" fmla="*/ 278 h 729"/>
                <a:gd name="T14" fmla="*/ 104 w 625"/>
                <a:gd name="T15" fmla="*/ 494 h 729"/>
                <a:gd name="T16" fmla="*/ 104 w 625"/>
                <a:gd name="T17" fmla="*/ 729 h 729"/>
                <a:gd name="T18" fmla="*/ 399 w 625"/>
                <a:gd name="T19" fmla="*/ 729 h 729"/>
                <a:gd name="T20" fmla="*/ 399 w 625"/>
                <a:gd name="T21" fmla="*/ 625 h 729"/>
                <a:gd name="T22" fmla="*/ 434 w 625"/>
                <a:gd name="T23" fmla="*/ 625 h 729"/>
                <a:gd name="T24" fmla="*/ 434 w 625"/>
                <a:gd name="T25" fmla="*/ 625 h 729"/>
                <a:gd name="T26" fmla="*/ 538 w 625"/>
                <a:gd name="T27" fmla="*/ 521 h 729"/>
                <a:gd name="T28" fmla="*/ 538 w 625"/>
                <a:gd name="T29" fmla="*/ 451 h 729"/>
                <a:gd name="T30" fmla="*/ 608 w 625"/>
                <a:gd name="T31" fmla="*/ 451 h 729"/>
                <a:gd name="T32" fmla="*/ 625 w 625"/>
                <a:gd name="T33" fmla="*/ 434 h 729"/>
                <a:gd name="T34" fmla="*/ 623 w 625"/>
                <a:gd name="T35" fmla="*/ 426 h 729"/>
                <a:gd name="T36" fmla="*/ 469 w 625"/>
                <a:gd name="T37" fmla="*/ 347 h 729"/>
                <a:gd name="T38" fmla="*/ 434 w 625"/>
                <a:gd name="T39" fmla="*/ 312 h 729"/>
                <a:gd name="T40" fmla="*/ 469 w 625"/>
                <a:gd name="T41" fmla="*/ 278 h 729"/>
                <a:gd name="T42" fmla="*/ 503 w 625"/>
                <a:gd name="T43" fmla="*/ 312 h 729"/>
                <a:gd name="T44" fmla="*/ 469 w 625"/>
                <a:gd name="T45" fmla="*/ 34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5" h="729">
                  <a:moveTo>
                    <a:pt x="623" y="426"/>
                  </a:moveTo>
                  <a:lnTo>
                    <a:pt x="623" y="426"/>
                  </a:lnTo>
                  <a:lnTo>
                    <a:pt x="556" y="278"/>
                  </a:lnTo>
                  <a:lnTo>
                    <a:pt x="556" y="278"/>
                  </a:lnTo>
                  <a:lnTo>
                    <a:pt x="556" y="278"/>
                  </a:lnTo>
                  <a:cubicBezTo>
                    <a:pt x="556" y="124"/>
                    <a:pt x="431" y="0"/>
                    <a:pt x="278" y="0"/>
                  </a:cubicBezTo>
                  <a:cubicBezTo>
                    <a:pt x="124" y="0"/>
                    <a:pt x="0" y="124"/>
                    <a:pt x="0" y="278"/>
                  </a:cubicBezTo>
                  <a:cubicBezTo>
                    <a:pt x="0" y="365"/>
                    <a:pt x="41" y="444"/>
                    <a:pt x="104" y="494"/>
                  </a:cubicBezTo>
                  <a:lnTo>
                    <a:pt x="104" y="729"/>
                  </a:lnTo>
                  <a:lnTo>
                    <a:pt x="399" y="729"/>
                  </a:lnTo>
                  <a:lnTo>
                    <a:pt x="399" y="625"/>
                  </a:lnTo>
                  <a:lnTo>
                    <a:pt x="434" y="625"/>
                  </a:lnTo>
                  <a:lnTo>
                    <a:pt x="434" y="625"/>
                  </a:lnTo>
                  <a:cubicBezTo>
                    <a:pt x="492" y="625"/>
                    <a:pt x="538" y="578"/>
                    <a:pt x="538" y="521"/>
                  </a:cubicBezTo>
                  <a:lnTo>
                    <a:pt x="538" y="451"/>
                  </a:lnTo>
                  <a:lnTo>
                    <a:pt x="608" y="451"/>
                  </a:lnTo>
                  <a:cubicBezTo>
                    <a:pt x="617" y="451"/>
                    <a:pt x="625" y="444"/>
                    <a:pt x="625" y="434"/>
                  </a:cubicBezTo>
                  <a:cubicBezTo>
                    <a:pt x="625" y="431"/>
                    <a:pt x="624" y="429"/>
                    <a:pt x="623" y="426"/>
                  </a:cubicBezTo>
                  <a:close/>
                  <a:moveTo>
                    <a:pt x="469" y="347"/>
                  </a:moveTo>
                  <a:cubicBezTo>
                    <a:pt x="450" y="347"/>
                    <a:pt x="434" y="332"/>
                    <a:pt x="434" y="312"/>
                  </a:cubicBezTo>
                  <a:cubicBezTo>
                    <a:pt x="434" y="293"/>
                    <a:pt x="450" y="278"/>
                    <a:pt x="469" y="278"/>
                  </a:cubicBezTo>
                  <a:cubicBezTo>
                    <a:pt x="488" y="278"/>
                    <a:pt x="503" y="293"/>
                    <a:pt x="503" y="312"/>
                  </a:cubicBezTo>
                  <a:cubicBezTo>
                    <a:pt x="503" y="332"/>
                    <a:pt x="488" y="347"/>
                    <a:pt x="469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" name="Fact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325" y="8"/>
              <a:ext cx="317" cy="300"/>
            </a:xfrm>
            <a:custGeom>
              <a:avLst/>
              <a:gdLst>
                <a:gd name="T0" fmla="*/ 521 w 625"/>
                <a:gd name="T1" fmla="*/ 0 h 590"/>
                <a:gd name="T2" fmla="*/ 104 w 625"/>
                <a:gd name="T3" fmla="*/ 0 h 590"/>
                <a:gd name="T4" fmla="*/ 0 w 625"/>
                <a:gd name="T5" fmla="*/ 104 h 590"/>
                <a:gd name="T6" fmla="*/ 0 w 625"/>
                <a:gd name="T7" fmla="*/ 104 h 590"/>
                <a:gd name="T8" fmla="*/ 0 w 625"/>
                <a:gd name="T9" fmla="*/ 347 h 590"/>
                <a:gd name="T10" fmla="*/ 104 w 625"/>
                <a:gd name="T11" fmla="*/ 451 h 590"/>
                <a:gd name="T12" fmla="*/ 156 w 625"/>
                <a:gd name="T13" fmla="*/ 451 h 590"/>
                <a:gd name="T14" fmla="*/ 104 w 625"/>
                <a:gd name="T15" fmla="*/ 590 h 590"/>
                <a:gd name="T16" fmla="*/ 330 w 625"/>
                <a:gd name="T17" fmla="*/ 451 h 590"/>
                <a:gd name="T18" fmla="*/ 521 w 625"/>
                <a:gd name="T19" fmla="*/ 451 h 590"/>
                <a:gd name="T20" fmla="*/ 625 w 625"/>
                <a:gd name="T21" fmla="*/ 347 h 590"/>
                <a:gd name="T22" fmla="*/ 625 w 625"/>
                <a:gd name="T23" fmla="*/ 330 h 590"/>
                <a:gd name="T24" fmla="*/ 625 w 625"/>
                <a:gd name="T25" fmla="*/ 104 h 590"/>
                <a:gd name="T26" fmla="*/ 625 w 625"/>
                <a:gd name="T27" fmla="*/ 104 h 590"/>
                <a:gd name="T28" fmla="*/ 521 w 625"/>
                <a:gd name="T29" fmla="*/ 0 h 590"/>
                <a:gd name="T30" fmla="*/ 278 w 625"/>
                <a:gd name="T31" fmla="*/ 362 h 590"/>
                <a:gd name="T32" fmla="*/ 166 w 625"/>
                <a:gd name="T33" fmla="*/ 250 h 590"/>
                <a:gd name="T34" fmla="*/ 216 w 625"/>
                <a:gd name="T35" fmla="*/ 201 h 590"/>
                <a:gd name="T36" fmla="*/ 278 w 625"/>
                <a:gd name="T37" fmla="*/ 263 h 590"/>
                <a:gd name="T38" fmla="*/ 436 w 625"/>
                <a:gd name="T39" fmla="*/ 106 h 590"/>
                <a:gd name="T40" fmla="*/ 485 w 625"/>
                <a:gd name="T41" fmla="*/ 155 h 590"/>
                <a:gd name="T42" fmla="*/ 278 w 625"/>
                <a:gd name="T43" fmla="*/ 36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5" h="590">
                  <a:moveTo>
                    <a:pt x="521" y="0"/>
                  </a:move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lnTo>
                    <a:pt x="0" y="347"/>
                  </a:lnTo>
                  <a:cubicBezTo>
                    <a:pt x="0" y="405"/>
                    <a:pt x="47" y="451"/>
                    <a:pt x="104" y="451"/>
                  </a:cubicBezTo>
                  <a:lnTo>
                    <a:pt x="156" y="451"/>
                  </a:lnTo>
                  <a:lnTo>
                    <a:pt x="104" y="590"/>
                  </a:lnTo>
                  <a:lnTo>
                    <a:pt x="330" y="451"/>
                  </a:lnTo>
                  <a:lnTo>
                    <a:pt x="521" y="451"/>
                  </a:lnTo>
                  <a:cubicBezTo>
                    <a:pt x="578" y="451"/>
                    <a:pt x="625" y="405"/>
                    <a:pt x="625" y="347"/>
                  </a:cubicBezTo>
                  <a:lnTo>
                    <a:pt x="625" y="330"/>
                  </a:lnTo>
                  <a:lnTo>
                    <a:pt x="625" y="104"/>
                  </a:lnTo>
                  <a:lnTo>
                    <a:pt x="625" y="104"/>
                  </a:lnTo>
                  <a:cubicBezTo>
                    <a:pt x="625" y="47"/>
                    <a:pt x="578" y="0"/>
                    <a:pt x="521" y="0"/>
                  </a:cubicBezTo>
                  <a:close/>
                  <a:moveTo>
                    <a:pt x="278" y="362"/>
                  </a:moveTo>
                  <a:lnTo>
                    <a:pt x="166" y="250"/>
                  </a:lnTo>
                  <a:lnTo>
                    <a:pt x="216" y="201"/>
                  </a:lnTo>
                  <a:lnTo>
                    <a:pt x="278" y="263"/>
                  </a:lnTo>
                  <a:lnTo>
                    <a:pt x="436" y="106"/>
                  </a:lnTo>
                  <a:lnTo>
                    <a:pt x="485" y="155"/>
                  </a:lnTo>
                  <a:lnTo>
                    <a:pt x="278" y="3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7" name="Pravokotnik 6"/>
          <p:cNvSpPr/>
          <p:nvPr/>
        </p:nvSpPr>
        <p:spPr>
          <a:xfrm>
            <a:off x="1086009" y="2301591"/>
            <a:ext cx="6757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5400" dirty="0"/>
              <a:t>NAMESTO ZAKLJUČKA…</a:t>
            </a:r>
          </a:p>
        </p:txBody>
      </p:sp>
      <p:grpSp>
        <p:nvGrpSpPr>
          <p:cNvPr id="8" name="Help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51920" y="4581128"/>
            <a:ext cx="1486282" cy="1490375"/>
            <a:chOff x="44" y="44"/>
            <a:chExt cx="363" cy="364"/>
          </a:xfrm>
          <a:solidFill>
            <a:schemeClr val="accent4">
              <a:lumMod val="75000"/>
            </a:schemeClr>
          </a:solidFill>
        </p:grpSpPr>
        <p:sp>
          <p:nvSpPr>
            <p:cNvPr id="9" name="Help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" name="Help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" name="Help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2" name="Hand3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 rot="1576340">
            <a:off x="6853187" y="5358383"/>
            <a:ext cx="1981364" cy="1008883"/>
          </a:xfrm>
          <a:custGeom>
            <a:avLst/>
            <a:gdLst>
              <a:gd name="T0" fmla="*/ 2842 w 8635"/>
              <a:gd name="T1" fmla="*/ 386 h 4392"/>
              <a:gd name="T2" fmla="*/ 469 w 8635"/>
              <a:gd name="T3" fmla="*/ 461 h 4392"/>
              <a:gd name="T4" fmla="*/ 2246 w 8635"/>
              <a:gd name="T5" fmla="*/ 1287 h 4392"/>
              <a:gd name="T6" fmla="*/ 2685 w 8635"/>
              <a:gd name="T7" fmla="*/ 2083 h 4392"/>
              <a:gd name="T8" fmla="*/ 3139 w 8635"/>
              <a:gd name="T9" fmla="*/ 3258 h 4392"/>
              <a:gd name="T10" fmla="*/ 4530 w 8635"/>
              <a:gd name="T11" fmla="*/ 4135 h 4392"/>
              <a:gd name="T12" fmla="*/ 6531 w 8635"/>
              <a:gd name="T13" fmla="*/ 4217 h 4392"/>
              <a:gd name="T14" fmla="*/ 8010 w 8635"/>
              <a:gd name="T15" fmla="*/ 4102 h 4392"/>
              <a:gd name="T16" fmla="*/ 4969 w 8635"/>
              <a:gd name="T17" fmla="*/ 4173 h 4392"/>
              <a:gd name="T18" fmla="*/ 4731 w 8635"/>
              <a:gd name="T19" fmla="*/ 2964 h 4392"/>
              <a:gd name="T20" fmla="*/ 5266 w 8635"/>
              <a:gd name="T21" fmla="*/ 2960 h 4392"/>
              <a:gd name="T22" fmla="*/ 6248 w 8635"/>
              <a:gd name="T23" fmla="*/ 2945 h 4392"/>
              <a:gd name="T24" fmla="*/ 4411 w 8635"/>
              <a:gd name="T25" fmla="*/ 1157 h 4392"/>
              <a:gd name="T26" fmla="*/ 4072 w 8635"/>
              <a:gd name="T27" fmla="*/ 1060 h 4392"/>
              <a:gd name="T28" fmla="*/ 3456 w 8635"/>
              <a:gd name="T29" fmla="*/ 1476 h 4392"/>
              <a:gd name="T30" fmla="*/ 3351 w 8635"/>
              <a:gd name="T31" fmla="*/ 933 h 4392"/>
              <a:gd name="T32" fmla="*/ 3315 w 8635"/>
              <a:gd name="T33" fmla="*/ 831 h 4392"/>
              <a:gd name="T34" fmla="*/ 4196 w 8635"/>
              <a:gd name="T35" fmla="*/ 122 h 4392"/>
              <a:gd name="T36" fmla="*/ 6270 w 8635"/>
              <a:gd name="T37" fmla="*/ 930 h 4392"/>
              <a:gd name="T38" fmla="*/ 8450 w 8635"/>
              <a:gd name="T39" fmla="*/ 1649 h 4392"/>
              <a:gd name="T40" fmla="*/ 5683 w 8635"/>
              <a:gd name="T41" fmla="*/ 386 h 4392"/>
              <a:gd name="T42" fmla="*/ 2093 w 8635"/>
              <a:gd name="T43" fmla="*/ 415 h 4392"/>
              <a:gd name="T44" fmla="*/ 3217 w 8635"/>
              <a:gd name="T45" fmla="*/ 617 h 4392"/>
              <a:gd name="T46" fmla="*/ 1505 w 8635"/>
              <a:gd name="T47" fmla="*/ 1142 h 4392"/>
              <a:gd name="T48" fmla="*/ 756 w 8635"/>
              <a:gd name="T49" fmla="*/ 472 h 4392"/>
              <a:gd name="T50" fmla="*/ 1374 w 8635"/>
              <a:gd name="T51" fmla="*/ 721 h 4392"/>
              <a:gd name="T52" fmla="*/ 1388 w 8635"/>
              <a:gd name="T53" fmla="*/ 704 h 4392"/>
              <a:gd name="T54" fmla="*/ 2440 w 8635"/>
              <a:gd name="T55" fmla="*/ 1077 h 4392"/>
              <a:gd name="T56" fmla="*/ 5164 w 8635"/>
              <a:gd name="T57" fmla="*/ 1242 h 4392"/>
              <a:gd name="T58" fmla="*/ 3636 w 8635"/>
              <a:gd name="T59" fmla="*/ 1518 h 4392"/>
              <a:gd name="T60" fmla="*/ 4830 w 8635"/>
              <a:gd name="T61" fmla="*/ 2102 h 4392"/>
              <a:gd name="T62" fmla="*/ 4698 w 8635"/>
              <a:gd name="T63" fmla="*/ 1807 h 4392"/>
              <a:gd name="T64" fmla="*/ 4398 w 8635"/>
              <a:gd name="T65" fmla="*/ 2299 h 4392"/>
              <a:gd name="T66" fmla="*/ 3020 w 8635"/>
              <a:gd name="T67" fmla="*/ 2286 h 4392"/>
              <a:gd name="T68" fmla="*/ 7189 w 8635"/>
              <a:gd name="T69" fmla="*/ 1755 h 4392"/>
              <a:gd name="T70" fmla="*/ 2890 w 8635"/>
              <a:gd name="T71" fmla="*/ 1835 h 4392"/>
              <a:gd name="T72" fmla="*/ 2910 w 8635"/>
              <a:gd name="T73" fmla="*/ 1856 h 4392"/>
              <a:gd name="T74" fmla="*/ 4143 w 8635"/>
              <a:gd name="T75" fmla="*/ 2276 h 4392"/>
              <a:gd name="T76" fmla="*/ 4531 w 8635"/>
              <a:gd name="T77" fmla="*/ 2330 h 4392"/>
              <a:gd name="T78" fmla="*/ 4281 w 8635"/>
              <a:gd name="T79" fmla="*/ 3005 h 4392"/>
              <a:gd name="T80" fmla="*/ 2913 w 8635"/>
              <a:gd name="T81" fmla="*/ 2859 h 4392"/>
              <a:gd name="T82" fmla="*/ 4103 w 8635"/>
              <a:gd name="T83" fmla="*/ 2421 h 4392"/>
              <a:gd name="T84" fmla="*/ 4448 w 8635"/>
              <a:gd name="T85" fmla="*/ 2570 h 4392"/>
              <a:gd name="T86" fmla="*/ 4554 w 8635"/>
              <a:gd name="T87" fmla="*/ 2487 h 4392"/>
              <a:gd name="T88" fmla="*/ 4123 w 8635"/>
              <a:gd name="T89" fmla="*/ 2698 h 4392"/>
              <a:gd name="T90" fmla="*/ 2964 w 8635"/>
              <a:gd name="T91" fmla="*/ 2750 h 4392"/>
              <a:gd name="T92" fmla="*/ 7891 w 8635"/>
              <a:gd name="T93" fmla="*/ 2870 h 4392"/>
              <a:gd name="T94" fmla="*/ 4553 w 8635"/>
              <a:gd name="T95" fmla="*/ 2976 h 4392"/>
              <a:gd name="T96" fmla="*/ 4136 w 8635"/>
              <a:gd name="T97" fmla="*/ 3853 h 4392"/>
              <a:gd name="T98" fmla="*/ 4013 w 8635"/>
              <a:gd name="T99" fmla="*/ 3150 h 4392"/>
              <a:gd name="T100" fmla="*/ 6029 w 8635"/>
              <a:gd name="T101" fmla="*/ 3049 h 4392"/>
              <a:gd name="T102" fmla="*/ 8067 w 8635"/>
              <a:gd name="T103" fmla="*/ 3094 h 4392"/>
              <a:gd name="T104" fmla="*/ 4539 w 8635"/>
              <a:gd name="T105" fmla="*/ 3435 h 4392"/>
              <a:gd name="T106" fmla="*/ 4522 w 8635"/>
              <a:gd name="T107" fmla="*/ 3107 h 4392"/>
              <a:gd name="T108" fmla="*/ 4365 w 8635"/>
              <a:gd name="T109" fmla="*/ 3373 h 4392"/>
              <a:gd name="T110" fmla="*/ 3390 w 8635"/>
              <a:gd name="T111" fmla="*/ 3490 h 4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5" h="4392">
                <a:moveTo>
                  <a:pt x="3908" y="1"/>
                </a:moveTo>
                <a:cubicBezTo>
                  <a:pt x="3816" y="0"/>
                  <a:pt x="3724" y="16"/>
                  <a:pt x="3631" y="61"/>
                </a:cubicBezTo>
                <a:cubicBezTo>
                  <a:pt x="3504" y="122"/>
                  <a:pt x="3474" y="235"/>
                  <a:pt x="3407" y="394"/>
                </a:cubicBezTo>
                <a:cubicBezTo>
                  <a:pt x="3218" y="391"/>
                  <a:pt x="3030" y="396"/>
                  <a:pt x="2842" y="386"/>
                </a:cubicBezTo>
                <a:cubicBezTo>
                  <a:pt x="2690" y="379"/>
                  <a:pt x="2540" y="342"/>
                  <a:pt x="2388" y="342"/>
                </a:cubicBezTo>
                <a:cubicBezTo>
                  <a:pt x="2177" y="342"/>
                  <a:pt x="1966" y="368"/>
                  <a:pt x="1756" y="386"/>
                </a:cubicBezTo>
                <a:cubicBezTo>
                  <a:pt x="1472" y="411"/>
                  <a:pt x="1165" y="403"/>
                  <a:pt x="908" y="417"/>
                </a:cubicBezTo>
                <a:cubicBezTo>
                  <a:pt x="761" y="425"/>
                  <a:pt x="613" y="432"/>
                  <a:pt x="469" y="461"/>
                </a:cubicBezTo>
                <a:cubicBezTo>
                  <a:pt x="107" y="533"/>
                  <a:pt x="0" y="912"/>
                  <a:pt x="358" y="1064"/>
                </a:cubicBezTo>
                <a:cubicBezTo>
                  <a:pt x="558" y="1149"/>
                  <a:pt x="749" y="1178"/>
                  <a:pt x="923" y="1190"/>
                </a:cubicBezTo>
                <a:cubicBezTo>
                  <a:pt x="1061" y="1199"/>
                  <a:pt x="1209" y="1199"/>
                  <a:pt x="1347" y="1212"/>
                </a:cubicBezTo>
                <a:cubicBezTo>
                  <a:pt x="1650" y="1238"/>
                  <a:pt x="1953" y="1265"/>
                  <a:pt x="2246" y="1287"/>
                </a:cubicBezTo>
                <a:cubicBezTo>
                  <a:pt x="2480" y="1308"/>
                  <a:pt x="2685" y="1328"/>
                  <a:pt x="2893" y="1376"/>
                </a:cubicBezTo>
                <a:cubicBezTo>
                  <a:pt x="2912" y="1380"/>
                  <a:pt x="2952" y="1409"/>
                  <a:pt x="2909" y="1450"/>
                </a:cubicBezTo>
                <a:cubicBezTo>
                  <a:pt x="2774" y="1538"/>
                  <a:pt x="2674" y="1652"/>
                  <a:pt x="2678" y="1766"/>
                </a:cubicBezTo>
                <a:cubicBezTo>
                  <a:pt x="2681" y="1858"/>
                  <a:pt x="2666" y="1977"/>
                  <a:pt x="2685" y="2083"/>
                </a:cubicBezTo>
                <a:cubicBezTo>
                  <a:pt x="2705" y="2190"/>
                  <a:pt x="2799" y="2292"/>
                  <a:pt x="2961" y="2351"/>
                </a:cubicBezTo>
                <a:cubicBezTo>
                  <a:pt x="2851" y="2400"/>
                  <a:pt x="2807" y="2450"/>
                  <a:pt x="2800" y="2559"/>
                </a:cubicBezTo>
                <a:cubicBezTo>
                  <a:pt x="2793" y="2673"/>
                  <a:pt x="2773" y="2728"/>
                  <a:pt x="2809" y="2875"/>
                </a:cubicBezTo>
                <a:cubicBezTo>
                  <a:pt x="2866" y="3109"/>
                  <a:pt x="3035" y="3170"/>
                  <a:pt x="3139" y="3258"/>
                </a:cubicBezTo>
                <a:cubicBezTo>
                  <a:pt x="3134" y="3342"/>
                  <a:pt x="3131" y="3463"/>
                  <a:pt x="3146" y="3592"/>
                </a:cubicBezTo>
                <a:cubicBezTo>
                  <a:pt x="3160" y="3703"/>
                  <a:pt x="3456" y="3912"/>
                  <a:pt x="3722" y="3994"/>
                </a:cubicBezTo>
                <a:cubicBezTo>
                  <a:pt x="3885" y="4045"/>
                  <a:pt x="4100" y="4049"/>
                  <a:pt x="4240" y="4072"/>
                </a:cubicBezTo>
                <a:cubicBezTo>
                  <a:pt x="4337" y="4089"/>
                  <a:pt x="4434" y="4109"/>
                  <a:pt x="4530" y="4135"/>
                </a:cubicBezTo>
                <a:cubicBezTo>
                  <a:pt x="4633" y="4163"/>
                  <a:pt x="4732" y="4207"/>
                  <a:pt x="4835" y="4235"/>
                </a:cubicBezTo>
                <a:cubicBezTo>
                  <a:pt x="5014" y="4285"/>
                  <a:pt x="5191" y="4348"/>
                  <a:pt x="5375" y="4370"/>
                </a:cubicBezTo>
                <a:cubicBezTo>
                  <a:pt x="5565" y="4392"/>
                  <a:pt x="5760" y="4391"/>
                  <a:pt x="5951" y="4366"/>
                </a:cubicBezTo>
                <a:cubicBezTo>
                  <a:pt x="6149" y="4340"/>
                  <a:pt x="6336" y="4263"/>
                  <a:pt x="6531" y="4217"/>
                </a:cubicBezTo>
                <a:cubicBezTo>
                  <a:pt x="6681" y="4181"/>
                  <a:pt x="6690" y="4124"/>
                  <a:pt x="6984" y="4120"/>
                </a:cubicBezTo>
                <a:cubicBezTo>
                  <a:pt x="7278" y="4117"/>
                  <a:pt x="7860" y="4183"/>
                  <a:pt x="8258" y="4189"/>
                </a:cubicBezTo>
                <a:cubicBezTo>
                  <a:pt x="8356" y="4191"/>
                  <a:pt x="8296" y="4143"/>
                  <a:pt x="8271" y="4139"/>
                </a:cubicBezTo>
                <a:cubicBezTo>
                  <a:pt x="8180" y="4124"/>
                  <a:pt x="8105" y="4112"/>
                  <a:pt x="8010" y="4102"/>
                </a:cubicBezTo>
                <a:cubicBezTo>
                  <a:pt x="7737" y="4072"/>
                  <a:pt x="7453" y="4020"/>
                  <a:pt x="7178" y="4009"/>
                </a:cubicBezTo>
                <a:cubicBezTo>
                  <a:pt x="7050" y="4004"/>
                  <a:pt x="6919" y="4009"/>
                  <a:pt x="6795" y="4038"/>
                </a:cubicBezTo>
                <a:cubicBezTo>
                  <a:pt x="6387" y="4135"/>
                  <a:pt x="6146" y="4269"/>
                  <a:pt x="5665" y="4280"/>
                </a:cubicBezTo>
                <a:cubicBezTo>
                  <a:pt x="5425" y="4286"/>
                  <a:pt x="5183" y="4217"/>
                  <a:pt x="4969" y="4173"/>
                </a:cubicBezTo>
                <a:cubicBezTo>
                  <a:pt x="4762" y="4131"/>
                  <a:pt x="4551" y="4084"/>
                  <a:pt x="4489" y="3987"/>
                </a:cubicBezTo>
                <a:cubicBezTo>
                  <a:pt x="4450" y="3926"/>
                  <a:pt x="4450" y="3916"/>
                  <a:pt x="4471" y="3890"/>
                </a:cubicBezTo>
                <a:cubicBezTo>
                  <a:pt x="4556" y="3784"/>
                  <a:pt x="4652" y="3696"/>
                  <a:pt x="4708" y="3585"/>
                </a:cubicBezTo>
                <a:cubicBezTo>
                  <a:pt x="4814" y="3376"/>
                  <a:pt x="4703" y="3068"/>
                  <a:pt x="4731" y="2964"/>
                </a:cubicBezTo>
                <a:cubicBezTo>
                  <a:pt x="4795" y="2729"/>
                  <a:pt x="4933" y="2596"/>
                  <a:pt x="5028" y="2465"/>
                </a:cubicBezTo>
                <a:cubicBezTo>
                  <a:pt x="5079" y="2394"/>
                  <a:pt x="5128" y="2425"/>
                  <a:pt x="5158" y="2446"/>
                </a:cubicBezTo>
                <a:cubicBezTo>
                  <a:pt x="5197" y="2474"/>
                  <a:pt x="5217" y="2501"/>
                  <a:pt x="5270" y="2533"/>
                </a:cubicBezTo>
                <a:cubicBezTo>
                  <a:pt x="5267" y="2586"/>
                  <a:pt x="5262" y="2814"/>
                  <a:pt x="5266" y="2960"/>
                </a:cubicBezTo>
                <a:cubicBezTo>
                  <a:pt x="5164" y="3266"/>
                  <a:pt x="4959" y="3522"/>
                  <a:pt x="4996" y="3839"/>
                </a:cubicBezTo>
                <a:cubicBezTo>
                  <a:pt x="5075" y="3509"/>
                  <a:pt x="5232" y="3217"/>
                  <a:pt x="5393" y="2952"/>
                </a:cubicBezTo>
                <a:cubicBezTo>
                  <a:pt x="5387" y="2777"/>
                  <a:pt x="5394" y="2696"/>
                  <a:pt x="5408" y="2659"/>
                </a:cubicBezTo>
                <a:cubicBezTo>
                  <a:pt x="5645" y="2869"/>
                  <a:pt x="5971" y="2924"/>
                  <a:pt x="6248" y="2945"/>
                </a:cubicBezTo>
                <a:cubicBezTo>
                  <a:pt x="5387" y="2733"/>
                  <a:pt x="4986" y="2048"/>
                  <a:pt x="4686" y="1428"/>
                </a:cubicBezTo>
                <a:cubicBezTo>
                  <a:pt x="4660" y="1374"/>
                  <a:pt x="4685" y="1353"/>
                  <a:pt x="4716" y="1350"/>
                </a:cubicBezTo>
                <a:cubicBezTo>
                  <a:pt x="4914" y="1332"/>
                  <a:pt x="5090" y="1268"/>
                  <a:pt x="4987" y="1268"/>
                </a:cubicBezTo>
                <a:cubicBezTo>
                  <a:pt x="4916" y="1268"/>
                  <a:pt x="4608" y="1332"/>
                  <a:pt x="4411" y="1157"/>
                </a:cubicBezTo>
                <a:cubicBezTo>
                  <a:pt x="4526" y="1047"/>
                  <a:pt x="4651" y="945"/>
                  <a:pt x="4783" y="826"/>
                </a:cubicBezTo>
                <a:cubicBezTo>
                  <a:pt x="4821" y="791"/>
                  <a:pt x="4762" y="763"/>
                  <a:pt x="4727" y="802"/>
                </a:cubicBezTo>
                <a:cubicBezTo>
                  <a:pt x="4645" y="891"/>
                  <a:pt x="4557" y="965"/>
                  <a:pt x="4363" y="1090"/>
                </a:cubicBezTo>
                <a:cubicBezTo>
                  <a:pt x="4328" y="1136"/>
                  <a:pt x="4067" y="1214"/>
                  <a:pt x="4072" y="1060"/>
                </a:cubicBezTo>
                <a:cubicBezTo>
                  <a:pt x="4075" y="971"/>
                  <a:pt x="4110" y="903"/>
                  <a:pt x="4121" y="829"/>
                </a:cubicBezTo>
                <a:cubicBezTo>
                  <a:pt x="4083" y="827"/>
                  <a:pt x="4078" y="778"/>
                  <a:pt x="4063" y="776"/>
                </a:cubicBezTo>
                <a:cubicBezTo>
                  <a:pt x="4055" y="857"/>
                  <a:pt x="4039" y="995"/>
                  <a:pt x="3965" y="1082"/>
                </a:cubicBezTo>
                <a:cubicBezTo>
                  <a:pt x="3856" y="1209"/>
                  <a:pt x="3751" y="1303"/>
                  <a:pt x="3456" y="1476"/>
                </a:cubicBezTo>
                <a:cubicBezTo>
                  <a:pt x="3400" y="1509"/>
                  <a:pt x="3068" y="1567"/>
                  <a:pt x="3095" y="1380"/>
                </a:cubicBezTo>
                <a:cubicBezTo>
                  <a:pt x="3025" y="1401"/>
                  <a:pt x="2978" y="1409"/>
                  <a:pt x="3017" y="1324"/>
                </a:cubicBezTo>
                <a:cubicBezTo>
                  <a:pt x="3111" y="1117"/>
                  <a:pt x="3209" y="955"/>
                  <a:pt x="3254" y="900"/>
                </a:cubicBezTo>
                <a:cubicBezTo>
                  <a:pt x="3289" y="857"/>
                  <a:pt x="3366" y="889"/>
                  <a:pt x="3351" y="933"/>
                </a:cubicBezTo>
                <a:cubicBezTo>
                  <a:pt x="3315" y="1042"/>
                  <a:pt x="3253" y="1145"/>
                  <a:pt x="3170" y="1282"/>
                </a:cubicBezTo>
                <a:cubicBezTo>
                  <a:pt x="3251" y="1182"/>
                  <a:pt x="3301" y="1160"/>
                  <a:pt x="3351" y="1075"/>
                </a:cubicBezTo>
                <a:cubicBezTo>
                  <a:pt x="3387" y="1012"/>
                  <a:pt x="3409" y="935"/>
                  <a:pt x="3400" y="863"/>
                </a:cubicBezTo>
                <a:cubicBezTo>
                  <a:pt x="3395" y="832"/>
                  <a:pt x="3346" y="834"/>
                  <a:pt x="3315" y="831"/>
                </a:cubicBezTo>
                <a:cubicBezTo>
                  <a:pt x="3277" y="828"/>
                  <a:pt x="3287" y="791"/>
                  <a:pt x="3296" y="771"/>
                </a:cubicBezTo>
                <a:cubicBezTo>
                  <a:pt x="3349" y="658"/>
                  <a:pt x="3423" y="537"/>
                  <a:pt x="3478" y="424"/>
                </a:cubicBezTo>
                <a:cubicBezTo>
                  <a:pt x="3533" y="310"/>
                  <a:pt x="3548" y="187"/>
                  <a:pt x="3667" y="131"/>
                </a:cubicBezTo>
                <a:cubicBezTo>
                  <a:pt x="3847" y="47"/>
                  <a:pt x="4001" y="66"/>
                  <a:pt x="4196" y="122"/>
                </a:cubicBezTo>
                <a:cubicBezTo>
                  <a:pt x="4349" y="167"/>
                  <a:pt x="4504" y="208"/>
                  <a:pt x="4660" y="238"/>
                </a:cubicBezTo>
                <a:cubicBezTo>
                  <a:pt x="4834" y="272"/>
                  <a:pt x="5009" y="287"/>
                  <a:pt x="5184" y="313"/>
                </a:cubicBezTo>
                <a:cubicBezTo>
                  <a:pt x="5479" y="356"/>
                  <a:pt x="5694" y="554"/>
                  <a:pt x="5861" y="681"/>
                </a:cubicBezTo>
                <a:cubicBezTo>
                  <a:pt x="5989" y="778"/>
                  <a:pt x="6137" y="841"/>
                  <a:pt x="6270" y="930"/>
                </a:cubicBezTo>
                <a:cubicBezTo>
                  <a:pt x="6497" y="1082"/>
                  <a:pt x="6722" y="1221"/>
                  <a:pt x="6917" y="1383"/>
                </a:cubicBezTo>
                <a:cubicBezTo>
                  <a:pt x="7068" y="1509"/>
                  <a:pt x="7187" y="1631"/>
                  <a:pt x="7323" y="1744"/>
                </a:cubicBezTo>
                <a:cubicBezTo>
                  <a:pt x="7720" y="1712"/>
                  <a:pt x="8092" y="1731"/>
                  <a:pt x="8461" y="1715"/>
                </a:cubicBezTo>
                <a:cubicBezTo>
                  <a:pt x="8635" y="1707"/>
                  <a:pt x="8528" y="1656"/>
                  <a:pt x="8450" y="1649"/>
                </a:cubicBezTo>
                <a:cubicBezTo>
                  <a:pt x="8079" y="1615"/>
                  <a:pt x="7703" y="1597"/>
                  <a:pt x="7356" y="1592"/>
                </a:cubicBezTo>
                <a:cubicBezTo>
                  <a:pt x="7045" y="1315"/>
                  <a:pt x="6726" y="1097"/>
                  <a:pt x="6404" y="885"/>
                </a:cubicBezTo>
                <a:cubicBezTo>
                  <a:pt x="6280" y="804"/>
                  <a:pt x="6155" y="724"/>
                  <a:pt x="6033" y="640"/>
                </a:cubicBezTo>
                <a:cubicBezTo>
                  <a:pt x="5914" y="558"/>
                  <a:pt x="5811" y="451"/>
                  <a:pt x="5683" y="386"/>
                </a:cubicBezTo>
                <a:cubicBezTo>
                  <a:pt x="5274" y="181"/>
                  <a:pt x="4627" y="144"/>
                  <a:pt x="4389" y="89"/>
                </a:cubicBezTo>
                <a:cubicBezTo>
                  <a:pt x="4221" y="51"/>
                  <a:pt x="4063" y="2"/>
                  <a:pt x="3909" y="1"/>
                </a:cubicBezTo>
                <a:lnTo>
                  <a:pt x="3908" y="1"/>
                </a:lnTo>
                <a:close/>
                <a:moveTo>
                  <a:pt x="2093" y="415"/>
                </a:moveTo>
                <a:cubicBezTo>
                  <a:pt x="2123" y="415"/>
                  <a:pt x="2153" y="416"/>
                  <a:pt x="2184" y="417"/>
                </a:cubicBezTo>
                <a:cubicBezTo>
                  <a:pt x="2390" y="422"/>
                  <a:pt x="2575" y="437"/>
                  <a:pt x="2765" y="451"/>
                </a:cubicBezTo>
                <a:cubicBezTo>
                  <a:pt x="2872" y="459"/>
                  <a:pt x="2982" y="461"/>
                  <a:pt x="3088" y="472"/>
                </a:cubicBezTo>
                <a:cubicBezTo>
                  <a:pt x="3150" y="478"/>
                  <a:pt x="3209" y="494"/>
                  <a:pt x="3217" y="617"/>
                </a:cubicBezTo>
                <a:cubicBezTo>
                  <a:pt x="3231" y="823"/>
                  <a:pt x="3114" y="1010"/>
                  <a:pt x="3036" y="1176"/>
                </a:cubicBezTo>
                <a:cubicBezTo>
                  <a:pt x="3012" y="1228"/>
                  <a:pt x="2966" y="1275"/>
                  <a:pt x="2845" y="1282"/>
                </a:cubicBezTo>
                <a:cubicBezTo>
                  <a:pt x="2642" y="1293"/>
                  <a:pt x="2466" y="1270"/>
                  <a:pt x="2290" y="1213"/>
                </a:cubicBezTo>
                <a:cubicBezTo>
                  <a:pt x="2024" y="1202"/>
                  <a:pt x="1751" y="1174"/>
                  <a:pt x="1505" y="1142"/>
                </a:cubicBezTo>
                <a:cubicBezTo>
                  <a:pt x="1420" y="1137"/>
                  <a:pt x="1355" y="1137"/>
                  <a:pt x="1269" y="1132"/>
                </a:cubicBezTo>
                <a:cubicBezTo>
                  <a:pt x="997" y="1121"/>
                  <a:pt x="710" y="1151"/>
                  <a:pt x="475" y="1050"/>
                </a:cubicBezTo>
                <a:cubicBezTo>
                  <a:pt x="359" y="1001"/>
                  <a:pt x="238" y="923"/>
                  <a:pt x="238" y="779"/>
                </a:cubicBezTo>
                <a:cubicBezTo>
                  <a:pt x="238" y="529"/>
                  <a:pt x="553" y="491"/>
                  <a:pt x="756" y="472"/>
                </a:cubicBezTo>
                <a:cubicBezTo>
                  <a:pt x="988" y="450"/>
                  <a:pt x="1222" y="451"/>
                  <a:pt x="1437" y="454"/>
                </a:cubicBezTo>
                <a:cubicBezTo>
                  <a:pt x="1665" y="430"/>
                  <a:pt x="1880" y="414"/>
                  <a:pt x="2093" y="415"/>
                </a:cubicBezTo>
                <a:close/>
                <a:moveTo>
                  <a:pt x="1381" y="704"/>
                </a:moveTo>
                <a:cubicBezTo>
                  <a:pt x="1376" y="706"/>
                  <a:pt x="1373" y="711"/>
                  <a:pt x="1374" y="721"/>
                </a:cubicBezTo>
                <a:cubicBezTo>
                  <a:pt x="1386" y="849"/>
                  <a:pt x="1362" y="929"/>
                  <a:pt x="1337" y="1016"/>
                </a:cubicBezTo>
                <a:cubicBezTo>
                  <a:pt x="1324" y="1062"/>
                  <a:pt x="1361" y="1069"/>
                  <a:pt x="1377" y="1029"/>
                </a:cubicBezTo>
                <a:cubicBezTo>
                  <a:pt x="1419" y="922"/>
                  <a:pt x="1426" y="806"/>
                  <a:pt x="1424" y="751"/>
                </a:cubicBezTo>
                <a:cubicBezTo>
                  <a:pt x="1424" y="725"/>
                  <a:pt x="1402" y="706"/>
                  <a:pt x="1388" y="704"/>
                </a:cubicBezTo>
                <a:cubicBezTo>
                  <a:pt x="1385" y="704"/>
                  <a:pt x="1383" y="703"/>
                  <a:pt x="1381" y="704"/>
                </a:cubicBezTo>
                <a:close/>
                <a:moveTo>
                  <a:pt x="2508" y="808"/>
                </a:moveTo>
                <a:cubicBezTo>
                  <a:pt x="2488" y="886"/>
                  <a:pt x="2447" y="956"/>
                  <a:pt x="2400" y="1061"/>
                </a:cubicBezTo>
                <a:cubicBezTo>
                  <a:pt x="2378" y="1111"/>
                  <a:pt x="2420" y="1109"/>
                  <a:pt x="2440" y="1077"/>
                </a:cubicBezTo>
                <a:cubicBezTo>
                  <a:pt x="2532" y="923"/>
                  <a:pt x="2514" y="867"/>
                  <a:pt x="2508" y="808"/>
                </a:cubicBezTo>
                <a:close/>
                <a:moveTo>
                  <a:pt x="5379" y="1114"/>
                </a:moveTo>
                <a:cubicBezTo>
                  <a:pt x="5304" y="1142"/>
                  <a:pt x="5256" y="1171"/>
                  <a:pt x="5144" y="1199"/>
                </a:cubicBezTo>
                <a:cubicBezTo>
                  <a:pt x="5106" y="1209"/>
                  <a:pt x="5123" y="1253"/>
                  <a:pt x="5164" y="1242"/>
                </a:cubicBezTo>
                <a:cubicBezTo>
                  <a:pt x="5246" y="1221"/>
                  <a:pt x="5313" y="1167"/>
                  <a:pt x="5379" y="1114"/>
                </a:cubicBezTo>
                <a:close/>
                <a:moveTo>
                  <a:pt x="3020" y="1497"/>
                </a:moveTo>
                <a:cubicBezTo>
                  <a:pt x="3055" y="1511"/>
                  <a:pt x="3045" y="1576"/>
                  <a:pt x="3291" y="1579"/>
                </a:cubicBezTo>
                <a:cubicBezTo>
                  <a:pt x="3403" y="1581"/>
                  <a:pt x="3524" y="1519"/>
                  <a:pt x="3636" y="1518"/>
                </a:cubicBezTo>
                <a:cubicBezTo>
                  <a:pt x="3778" y="1518"/>
                  <a:pt x="3916" y="1560"/>
                  <a:pt x="4057" y="1576"/>
                </a:cubicBezTo>
                <a:cubicBezTo>
                  <a:pt x="4223" y="1595"/>
                  <a:pt x="4390" y="1571"/>
                  <a:pt x="4551" y="1618"/>
                </a:cubicBezTo>
                <a:cubicBezTo>
                  <a:pt x="4652" y="1647"/>
                  <a:pt x="4750" y="1710"/>
                  <a:pt x="4800" y="1802"/>
                </a:cubicBezTo>
                <a:cubicBezTo>
                  <a:pt x="4835" y="1864"/>
                  <a:pt x="4877" y="2003"/>
                  <a:pt x="4830" y="2102"/>
                </a:cubicBezTo>
                <a:cubicBezTo>
                  <a:pt x="4811" y="2141"/>
                  <a:pt x="4751" y="2169"/>
                  <a:pt x="4691" y="2188"/>
                </a:cubicBezTo>
                <a:cubicBezTo>
                  <a:pt x="4617" y="2211"/>
                  <a:pt x="4537" y="2212"/>
                  <a:pt x="4521" y="2178"/>
                </a:cubicBezTo>
                <a:cubicBezTo>
                  <a:pt x="4523" y="1985"/>
                  <a:pt x="4523" y="1956"/>
                  <a:pt x="4524" y="1912"/>
                </a:cubicBezTo>
                <a:cubicBezTo>
                  <a:pt x="4563" y="1825"/>
                  <a:pt x="4616" y="1819"/>
                  <a:pt x="4698" y="1807"/>
                </a:cubicBezTo>
                <a:cubicBezTo>
                  <a:pt x="4598" y="1790"/>
                  <a:pt x="4547" y="1803"/>
                  <a:pt x="4472" y="1855"/>
                </a:cubicBezTo>
                <a:cubicBezTo>
                  <a:pt x="4451" y="1870"/>
                  <a:pt x="4470" y="2057"/>
                  <a:pt x="4477" y="2176"/>
                </a:cubicBezTo>
                <a:cubicBezTo>
                  <a:pt x="4479" y="2207"/>
                  <a:pt x="4497" y="2237"/>
                  <a:pt x="4532" y="2268"/>
                </a:cubicBezTo>
                <a:cubicBezTo>
                  <a:pt x="4480" y="2283"/>
                  <a:pt x="4450" y="2282"/>
                  <a:pt x="4398" y="2299"/>
                </a:cubicBezTo>
                <a:cubicBezTo>
                  <a:pt x="4319" y="2324"/>
                  <a:pt x="4198" y="2369"/>
                  <a:pt x="4115" y="2375"/>
                </a:cubicBezTo>
                <a:cubicBezTo>
                  <a:pt x="3983" y="2385"/>
                  <a:pt x="3873" y="2363"/>
                  <a:pt x="3741" y="2354"/>
                </a:cubicBezTo>
                <a:cubicBezTo>
                  <a:pt x="3582" y="2344"/>
                  <a:pt x="3450" y="2340"/>
                  <a:pt x="3291" y="2326"/>
                </a:cubicBezTo>
                <a:cubicBezTo>
                  <a:pt x="3203" y="2318"/>
                  <a:pt x="3107" y="2305"/>
                  <a:pt x="3020" y="2286"/>
                </a:cubicBezTo>
                <a:cubicBezTo>
                  <a:pt x="2853" y="2249"/>
                  <a:pt x="2783" y="2151"/>
                  <a:pt x="2773" y="2076"/>
                </a:cubicBezTo>
                <a:cubicBezTo>
                  <a:pt x="2740" y="1844"/>
                  <a:pt x="2737" y="1773"/>
                  <a:pt x="2768" y="1681"/>
                </a:cubicBezTo>
                <a:cubicBezTo>
                  <a:pt x="2795" y="1602"/>
                  <a:pt x="2947" y="1508"/>
                  <a:pt x="3020" y="1497"/>
                </a:cubicBezTo>
                <a:close/>
                <a:moveTo>
                  <a:pt x="7189" y="1755"/>
                </a:moveTo>
                <a:cubicBezTo>
                  <a:pt x="7175" y="1774"/>
                  <a:pt x="7254" y="1883"/>
                  <a:pt x="7296" y="2004"/>
                </a:cubicBezTo>
                <a:cubicBezTo>
                  <a:pt x="7334" y="2112"/>
                  <a:pt x="7328" y="2250"/>
                  <a:pt x="7356" y="2276"/>
                </a:cubicBezTo>
                <a:cubicBezTo>
                  <a:pt x="7392" y="2111"/>
                  <a:pt x="7286" y="1749"/>
                  <a:pt x="7189" y="1755"/>
                </a:cubicBezTo>
                <a:close/>
                <a:moveTo>
                  <a:pt x="2890" y="1835"/>
                </a:moveTo>
                <a:cubicBezTo>
                  <a:pt x="2883" y="1837"/>
                  <a:pt x="2877" y="1842"/>
                  <a:pt x="2876" y="1853"/>
                </a:cubicBezTo>
                <a:cubicBezTo>
                  <a:pt x="2872" y="1878"/>
                  <a:pt x="2862" y="1943"/>
                  <a:pt x="2883" y="2025"/>
                </a:cubicBezTo>
                <a:cubicBezTo>
                  <a:pt x="2890" y="2052"/>
                  <a:pt x="2929" y="2050"/>
                  <a:pt x="2921" y="2025"/>
                </a:cubicBezTo>
                <a:cubicBezTo>
                  <a:pt x="2906" y="1980"/>
                  <a:pt x="2898" y="1901"/>
                  <a:pt x="2910" y="1856"/>
                </a:cubicBezTo>
                <a:cubicBezTo>
                  <a:pt x="2914" y="1841"/>
                  <a:pt x="2901" y="1833"/>
                  <a:pt x="2890" y="1835"/>
                </a:cubicBezTo>
                <a:close/>
                <a:moveTo>
                  <a:pt x="4146" y="2001"/>
                </a:moveTo>
                <a:cubicBezTo>
                  <a:pt x="4142" y="2001"/>
                  <a:pt x="4137" y="2001"/>
                  <a:pt x="4138" y="2004"/>
                </a:cubicBezTo>
                <a:cubicBezTo>
                  <a:pt x="4147" y="2097"/>
                  <a:pt x="4142" y="2191"/>
                  <a:pt x="4143" y="2276"/>
                </a:cubicBezTo>
                <a:cubicBezTo>
                  <a:pt x="4143" y="2283"/>
                  <a:pt x="4163" y="2283"/>
                  <a:pt x="4164" y="2276"/>
                </a:cubicBezTo>
                <a:cubicBezTo>
                  <a:pt x="4175" y="2207"/>
                  <a:pt x="4198" y="2083"/>
                  <a:pt x="4156" y="2004"/>
                </a:cubicBezTo>
                <a:cubicBezTo>
                  <a:pt x="4155" y="2002"/>
                  <a:pt x="4150" y="2001"/>
                  <a:pt x="4146" y="2001"/>
                </a:cubicBezTo>
                <a:close/>
                <a:moveTo>
                  <a:pt x="4531" y="2330"/>
                </a:moveTo>
                <a:cubicBezTo>
                  <a:pt x="4536" y="2330"/>
                  <a:pt x="4543" y="2331"/>
                  <a:pt x="4549" y="2332"/>
                </a:cubicBezTo>
                <a:cubicBezTo>
                  <a:pt x="4628" y="2346"/>
                  <a:pt x="4725" y="2425"/>
                  <a:pt x="4739" y="2511"/>
                </a:cubicBezTo>
                <a:cubicBezTo>
                  <a:pt x="4756" y="2625"/>
                  <a:pt x="4753" y="2738"/>
                  <a:pt x="4626" y="2837"/>
                </a:cubicBezTo>
                <a:cubicBezTo>
                  <a:pt x="4526" y="2917"/>
                  <a:pt x="4403" y="2966"/>
                  <a:pt x="4281" y="3005"/>
                </a:cubicBezTo>
                <a:cubicBezTo>
                  <a:pt x="4092" y="3065"/>
                  <a:pt x="3895" y="3095"/>
                  <a:pt x="3700" y="3131"/>
                </a:cubicBezTo>
                <a:cubicBezTo>
                  <a:pt x="3561" y="3157"/>
                  <a:pt x="3422" y="3197"/>
                  <a:pt x="3281" y="3191"/>
                </a:cubicBezTo>
                <a:cubicBezTo>
                  <a:pt x="3203" y="3187"/>
                  <a:pt x="3122" y="3154"/>
                  <a:pt x="3064" y="3102"/>
                </a:cubicBezTo>
                <a:cubicBezTo>
                  <a:pt x="2994" y="3038"/>
                  <a:pt x="2939" y="2951"/>
                  <a:pt x="2913" y="2859"/>
                </a:cubicBezTo>
                <a:cubicBezTo>
                  <a:pt x="2884" y="2761"/>
                  <a:pt x="2873" y="2649"/>
                  <a:pt x="2905" y="2551"/>
                </a:cubicBezTo>
                <a:cubicBezTo>
                  <a:pt x="2923" y="2497"/>
                  <a:pt x="2992" y="2473"/>
                  <a:pt x="3046" y="2455"/>
                </a:cubicBezTo>
                <a:cubicBezTo>
                  <a:pt x="3119" y="2430"/>
                  <a:pt x="3200" y="2428"/>
                  <a:pt x="3277" y="2425"/>
                </a:cubicBezTo>
                <a:cubicBezTo>
                  <a:pt x="3552" y="2416"/>
                  <a:pt x="3828" y="2438"/>
                  <a:pt x="4103" y="2421"/>
                </a:cubicBezTo>
                <a:cubicBezTo>
                  <a:pt x="4206" y="2415"/>
                  <a:pt x="4305" y="2378"/>
                  <a:pt x="4407" y="2358"/>
                </a:cubicBezTo>
                <a:cubicBezTo>
                  <a:pt x="4448" y="2350"/>
                  <a:pt x="4489" y="2330"/>
                  <a:pt x="4531" y="2330"/>
                </a:cubicBezTo>
                <a:close/>
                <a:moveTo>
                  <a:pt x="4554" y="2487"/>
                </a:moveTo>
                <a:cubicBezTo>
                  <a:pt x="4515" y="2512"/>
                  <a:pt x="4476" y="2533"/>
                  <a:pt x="4448" y="2570"/>
                </a:cubicBezTo>
                <a:cubicBezTo>
                  <a:pt x="4455" y="2634"/>
                  <a:pt x="4446" y="2721"/>
                  <a:pt x="4456" y="2845"/>
                </a:cubicBezTo>
                <a:cubicBezTo>
                  <a:pt x="4459" y="2885"/>
                  <a:pt x="4496" y="2893"/>
                  <a:pt x="4496" y="2856"/>
                </a:cubicBezTo>
                <a:cubicBezTo>
                  <a:pt x="4499" y="2715"/>
                  <a:pt x="4486" y="2646"/>
                  <a:pt x="4496" y="2566"/>
                </a:cubicBezTo>
                <a:cubicBezTo>
                  <a:pt x="4510" y="2524"/>
                  <a:pt x="4536" y="2512"/>
                  <a:pt x="4554" y="2487"/>
                </a:cubicBezTo>
                <a:close/>
                <a:moveTo>
                  <a:pt x="7394" y="2581"/>
                </a:moveTo>
                <a:cubicBezTo>
                  <a:pt x="7292" y="2656"/>
                  <a:pt x="7051" y="2792"/>
                  <a:pt x="7081" y="2812"/>
                </a:cubicBezTo>
                <a:cubicBezTo>
                  <a:pt x="7126" y="2889"/>
                  <a:pt x="7334" y="2684"/>
                  <a:pt x="7394" y="2581"/>
                </a:cubicBezTo>
                <a:close/>
                <a:moveTo>
                  <a:pt x="4123" y="2698"/>
                </a:moveTo>
                <a:cubicBezTo>
                  <a:pt x="4151" y="2765"/>
                  <a:pt x="4154" y="2799"/>
                  <a:pt x="4152" y="2894"/>
                </a:cubicBezTo>
                <a:cubicBezTo>
                  <a:pt x="4151" y="2946"/>
                  <a:pt x="4195" y="2926"/>
                  <a:pt x="4201" y="2886"/>
                </a:cubicBezTo>
                <a:cubicBezTo>
                  <a:pt x="4213" y="2807"/>
                  <a:pt x="4182" y="2746"/>
                  <a:pt x="4123" y="2698"/>
                </a:cubicBezTo>
                <a:close/>
                <a:moveTo>
                  <a:pt x="2964" y="2750"/>
                </a:moveTo>
                <a:cubicBezTo>
                  <a:pt x="2960" y="2797"/>
                  <a:pt x="2956" y="2801"/>
                  <a:pt x="2988" y="2892"/>
                </a:cubicBezTo>
                <a:cubicBezTo>
                  <a:pt x="3000" y="2926"/>
                  <a:pt x="3023" y="2897"/>
                  <a:pt x="3015" y="2867"/>
                </a:cubicBezTo>
                <a:cubicBezTo>
                  <a:pt x="3004" y="2825"/>
                  <a:pt x="2984" y="2788"/>
                  <a:pt x="2964" y="2750"/>
                </a:cubicBezTo>
                <a:close/>
                <a:moveTo>
                  <a:pt x="7891" y="2870"/>
                </a:moveTo>
                <a:cubicBezTo>
                  <a:pt x="7681" y="2873"/>
                  <a:pt x="7443" y="2905"/>
                  <a:pt x="7494" y="2952"/>
                </a:cubicBezTo>
                <a:cubicBezTo>
                  <a:pt x="7722" y="2904"/>
                  <a:pt x="7951" y="2919"/>
                  <a:pt x="8182" y="2923"/>
                </a:cubicBezTo>
                <a:cubicBezTo>
                  <a:pt x="8200" y="2883"/>
                  <a:pt x="8054" y="2867"/>
                  <a:pt x="7891" y="2870"/>
                </a:cubicBezTo>
                <a:close/>
                <a:moveTo>
                  <a:pt x="4553" y="2976"/>
                </a:moveTo>
                <a:cubicBezTo>
                  <a:pt x="4557" y="2976"/>
                  <a:pt x="4562" y="2976"/>
                  <a:pt x="4566" y="2976"/>
                </a:cubicBezTo>
                <a:cubicBezTo>
                  <a:pt x="4582" y="2977"/>
                  <a:pt x="4595" y="2984"/>
                  <a:pt x="4604" y="2998"/>
                </a:cubicBezTo>
                <a:cubicBezTo>
                  <a:pt x="4698" y="3139"/>
                  <a:pt x="4678" y="3319"/>
                  <a:pt x="4664" y="3473"/>
                </a:cubicBezTo>
                <a:cubicBezTo>
                  <a:pt x="4508" y="3626"/>
                  <a:pt x="4331" y="3797"/>
                  <a:pt x="4136" y="3853"/>
                </a:cubicBezTo>
                <a:cubicBezTo>
                  <a:pt x="3946" y="3906"/>
                  <a:pt x="3752" y="3922"/>
                  <a:pt x="3578" y="3864"/>
                </a:cubicBezTo>
                <a:cubicBezTo>
                  <a:pt x="3450" y="3820"/>
                  <a:pt x="3325" y="3726"/>
                  <a:pt x="3273" y="3611"/>
                </a:cubicBezTo>
                <a:cubicBezTo>
                  <a:pt x="3221" y="3497"/>
                  <a:pt x="3240" y="3387"/>
                  <a:pt x="3273" y="3284"/>
                </a:cubicBezTo>
                <a:cubicBezTo>
                  <a:pt x="3530" y="3267"/>
                  <a:pt x="3784" y="3207"/>
                  <a:pt x="4013" y="3150"/>
                </a:cubicBezTo>
                <a:cubicBezTo>
                  <a:pt x="4195" y="3105"/>
                  <a:pt x="4351" y="3058"/>
                  <a:pt x="4508" y="2990"/>
                </a:cubicBezTo>
                <a:cubicBezTo>
                  <a:pt x="4524" y="2983"/>
                  <a:pt x="4539" y="2978"/>
                  <a:pt x="4553" y="2976"/>
                </a:cubicBezTo>
                <a:close/>
                <a:moveTo>
                  <a:pt x="6062" y="3030"/>
                </a:moveTo>
                <a:cubicBezTo>
                  <a:pt x="6045" y="3030"/>
                  <a:pt x="6033" y="3035"/>
                  <a:pt x="6029" y="3049"/>
                </a:cubicBezTo>
                <a:cubicBezTo>
                  <a:pt x="6194" y="3125"/>
                  <a:pt x="6357" y="3284"/>
                  <a:pt x="6579" y="3488"/>
                </a:cubicBezTo>
                <a:cubicBezTo>
                  <a:pt x="6575" y="3348"/>
                  <a:pt x="6183" y="3031"/>
                  <a:pt x="6062" y="3030"/>
                </a:cubicBezTo>
                <a:close/>
                <a:moveTo>
                  <a:pt x="7576" y="3079"/>
                </a:moveTo>
                <a:cubicBezTo>
                  <a:pt x="7480" y="3161"/>
                  <a:pt x="8105" y="3159"/>
                  <a:pt x="8067" y="3094"/>
                </a:cubicBezTo>
                <a:cubicBezTo>
                  <a:pt x="7988" y="3103"/>
                  <a:pt x="7688" y="3099"/>
                  <a:pt x="7576" y="3079"/>
                </a:cubicBezTo>
                <a:close/>
                <a:moveTo>
                  <a:pt x="4522" y="3107"/>
                </a:moveTo>
                <a:cubicBezTo>
                  <a:pt x="4498" y="3123"/>
                  <a:pt x="4458" y="3128"/>
                  <a:pt x="4448" y="3156"/>
                </a:cubicBezTo>
                <a:cubicBezTo>
                  <a:pt x="4412" y="3257"/>
                  <a:pt x="4462" y="3405"/>
                  <a:pt x="4539" y="3435"/>
                </a:cubicBezTo>
                <a:cubicBezTo>
                  <a:pt x="4569" y="3447"/>
                  <a:pt x="4612" y="3418"/>
                  <a:pt x="4644" y="3412"/>
                </a:cubicBezTo>
                <a:cubicBezTo>
                  <a:pt x="4615" y="3404"/>
                  <a:pt x="4580" y="3424"/>
                  <a:pt x="4556" y="3406"/>
                </a:cubicBezTo>
                <a:cubicBezTo>
                  <a:pt x="4478" y="3347"/>
                  <a:pt x="4460" y="3254"/>
                  <a:pt x="4478" y="3171"/>
                </a:cubicBezTo>
                <a:cubicBezTo>
                  <a:pt x="4484" y="3145"/>
                  <a:pt x="4507" y="3128"/>
                  <a:pt x="4522" y="3107"/>
                </a:cubicBezTo>
                <a:close/>
                <a:moveTo>
                  <a:pt x="4344" y="3263"/>
                </a:moveTo>
                <a:cubicBezTo>
                  <a:pt x="4337" y="3265"/>
                  <a:pt x="4332" y="3278"/>
                  <a:pt x="4324" y="3300"/>
                </a:cubicBezTo>
                <a:cubicBezTo>
                  <a:pt x="4317" y="3319"/>
                  <a:pt x="4313" y="3354"/>
                  <a:pt x="4320" y="3373"/>
                </a:cubicBezTo>
                <a:cubicBezTo>
                  <a:pt x="4339" y="3427"/>
                  <a:pt x="4347" y="3427"/>
                  <a:pt x="4365" y="3373"/>
                </a:cubicBezTo>
                <a:cubicBezTo>
                  <a:pt x="4373" y="3349"/>
                  <a:pt x="4375" y="3322"/>
                  <a:pt x="4367" y="3298"/>
                </a:cubicBezTo>
                <a:cubicBezTo>
                  <a:pt x="4357" y="3272"/>
                  <a:pt x="4350" y="3262"/>
                  <a:pt x="4344" y="3264"/>
                </a:cubicBezTo>
                <a:lnTo>
                  <a:pt x="4344" y="3263"/>
                </a:lnTo>
                <a:close/>
                <a:moveTo>
                  <a:pt x="3390" y="3490"/>
                </a:moveTo>
                <a:cubicBezTo>
                  <a:pt x="3388" y="3573"/>
                  <a:pt x="3421" y="3620"/>
                  <a:pt x="3480" y="3665"/>
                </a:cubicBezTo>
                <a:cubicBezTo>
                  <a:pt x="3485" y="3669"/>
                  <a:pt x="3491" y="3651"/>
                  <a:pt x="3487" y="3646"/>
                </a:cubicBezTo>
                <a:cubicBezTo>
                  <a:pt x="3447" y="3599"/>
                  <a:pt x="3419" y="3537"/>
                  <a:pt x="3390" y="3490"/>
                </a:cubicBezTo>
                <a:close/>
              </a:path>
            </a:pathLst>
          </a:custGeom>
          <a:solidFill>
            <a:srgbClr val="C00000"/>
          </a:solidFill>
          <a:ln w="3175" cap="rnd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3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595822"/>
            <a:ext cx="7992888" cy="485751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19022" y="404664"/>
            <a:ext cx="770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vertaStd-Semibold"/>
              </a:rPr>
              <a:t>Who captures the value from a $2</a:t>
            </a:r>
            <a:r>
              <a:rPr lang="sl-SI" sz="2400" b="1" dirty="0">
                <a:latin typeface="AvertaStd-Semibold"/>
              </a:rPr>
              <a:t>,</a:t>
            </a:r>
            <a:r>
              <a:rPr lang="en-US" sz="2400" b="1" dirty="0">
                <a:latin typeface="AvertaStd-Semibold"/>
              </a:rPr>
              <a:t>50 cup of coffee?</a:t>
            </a:r>
            <a:endParaRPr lang="sr-Latn-RS" sz="2400" b="1" dirty="0"/>
          </a:p>
        </p:txBody>
      </p:sp>
      <p:sp>
        <p:nvSpPr>
          <p:cNvPr id="6" name="Pravokotnik 5"/>
          <p:cNvSpPr/>
          <p:nvPr/>
        </p:nvSpPr>
        <p:spPr>
          <a:xfrm>
            <a:off x="107504" y="6453336"/>
            <a:ext cx="1265090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825" b="1" dirty="0">
                <a:latin typeface="AvertaStd-Regular"/>
              </a:rPr>
              <a:t>FT Calculations. 2019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2860710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113" y="346596"/>
            <a:ext cx="8577774" cy="994172"/>
          </a:xfrm>
        </p:spPr>
        <p:txBody>
          <a:bodyPr>
            <a:noAutofit/>
          </a:bodyPr>
          <a:lstStyle/>
          <a:p>
            <a:pPr algn="ctr"/>
            <a:r>
              <a:rPr lang="sr-Latn-RS" sz="3200" b="1" dirty="0">
                <a:ea typeface="+mn-ea"/>
                <a:cs typeface="+mn-cs"/>
              </a:rPr>
              <a:t>Delež kmetijstva v proizvodnji hrane</a:t>
            </a:r>
            <a:br>
              <a:rPr lang="sr-Latn-RS" sz="3200" b="1" dirty="0">
                <a:ea typeface="+mn-ea"/>
                <a:cs typeface="+mn-cs"/>
              </a:rPr>
            </a:br>
            <a:r>
              <a:rPr lang="sr-Latn-RS" sz="2000" b="1" i="1" dirty="0">
                <a:ea typeface="+mn-ea"/>
                <a:cs typeface="+mn-cs"/>
              </a:rPr>
              <a:t>Struktura sektorske vmesne potrošnje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100"/>
          <a:stretch/>
        </p:blipFill>
        <p:spPr>
          <a:xfrm>
            <a:off x="131422" y="1813740"/>
            <a:ext cx="8881157" cy="3856434"/>
          </a:xfrm>
          <a:prstGeom prst="rect">
            <a:avLst/>
          </a:prstGeom>
        </p:spPr>
      </p:pic>
      <p:sp>
        <p:nvSpPr>
          <p:cNvPr id="6" name="Pravokotnik 7"/>
          <p:cNvSpPr>
            <a:spLocks noChangeArrowheads="1"/>
          </p:cNvSpPr>
          <p:nvPr/>
        </p:nvSpPr>
        <p:spPr bwMode="auto">
          <a:xfrm>
            <a:off x="8206444" y="5670174"/>
            <a:ext cx="8386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OECD; 2018</a:t>
            </a:r>
          </a:p>
        </p:txBody>
      </p:sp>
      <p:sp>
        <p:nvSpPr>
          <p:cNvPr id="7" name="Frame" descr="{&quot;Key&quot;:&quot;POWER_USER_SHAPE_ICON&quot;,&quot;Value&quot;:&quot;POWER_USER_SHAPE_ICON_STYLE_1&quot;}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12371" y="3295650"/>
            <a:ext cx="499158" cy="333375"/>
          </a:xfrm>
          <a:custGeom>
            <a:avLst/>
            <a:gdLst>
              <a:gd name="T0" fmla="*/ 0 w 403"/>
              <a:gd name="T1" fmla="*/ 47 h 403"/>
              <a:gd name="T2" fmla="*/ 0 w 403"/>
              <a:gd name="T3" fmla="*/ 137 h 403"/>
              <a:gd name="T4" fmla="*/ 42 w 403"/>
              <a:gd name="T5" fmla="*/ 137 h 403"/>
              <a:gd name="T6" fmla="*/ 42 w 403"/>
              <a:gd name="T7" fmla="*/ 47 h 403"/>
              <a:gd name="T8" fmla="*/ 132 w 403"/>
              <a:gd name="T9" fmla="*/ 47 h 403"/>
              <a:gd name="T10" fmla="*/ 132 w 403"/>
              <a:gd name="T11" fmla="*/ 0 h 403"/>
              <a:gd name="T12" fmla="*/ 42 w 403"/>
              <a:gd name="T13" fmla="*/ 0 h 403"/>
              <a:gd name="T14" fmla="*/ 0 w 403"/>
              <a:gd name="T15" fmla="*/ 47 h 403"/>
              <a:gd name="T16" fmla="*/ 42 w 403"/>
              <a:gd name="T17" fmla="*/ 270 h 403"/>
              <a:gd name="T18" fmla="*/ 0 w 403"/>
              <a:gd name="T19" fmla="*/ 270 h 403"/>
              <a:gd name="T20" fmla="*/ 0 w 403"/>
              <a:gd name="T21" fmla="*/ 360 h 403"/>
              <a:gd name="T22" fmla="*/ 42 w 403"/>
              <a:gd name="T23" fmla="*/ 402 h 403"/>
              <a:gd name="T24" fmla="*/ 132 w 403"/>
              <a:gd name="T25" fmla="*/ 402 h 403"/>
              <a:gd name="T26" fmla="*/ 132 w 403"/>
              <a:gd name="T27" fmla="*/ 360 h 403"/>
              <a:gd name="T28" fmla="*/ 42 w 403"/>
              <a:gd name="T29" fmla="*/ 360 h 403"/>
              <a:gd name="T30" fmla="*/ 42 w 403"/>
              <a:gd name="T31" fmla="*/ 270 h 403"/>
              <a:gd name="T32" fmla="*/ 355 w 403"/>
              <a:gd name="T33" fmla="*/ 360 h 403"/>
              <a:gd name="T34" fmla="*/ 265 w 403"/>
              <a:gd name="T35" fmla="*/ 360 h 403"/>
              <a:gd name="T36" fmla="*/ 265 w 403"/>
              <a:gd name="T37" fmla="*/ 402 h 403"/>
              <a:gd name="T38" fmla="*/ 355 w 403"/>
              <a:gd name="T39" fmla="*/ 402 h 403"/>
              <a:gd name="T40" fmla="*/ 402 w 403"/>
              <a:gd name="T41" fmla="*/ 360 h 403"/>
              <a:gd name="T42" fmla="*/ 402 w 403"/>
              <a:gd name="T43" fmla="*/ 270 h 403"/>
              <a:gd name="T44" fmla="*/ 355 w 403"/>
              <a:gd name="T45" fmla="*/ 270 h 403"/>
              <a:gd name="T46" fmla="*/ 355 w 403"/>
              <a:gd name="T47" fmla="*/ 360 h 403"/>
              <a:gd name="T48" fmla="*/ 355 w 403"/>
              <a:gd name="T49" fmla="*/ 0 h 403"/>
              <a:gd name="T50" fmla="*/ 265 w 403"/>
              <a:gd name="T51" fmla="*/ 0 h 403"/>
              <a:gd name="T52" fmla="*/ 265 w 403"/>
              <a:gd name="T53" fmla="*/ 47 h 403"/>
              <a:gd name="T54" fmla="*/ 355 w 403"/>
              <a:gd name="T55" fmla="*/ 47 h 403"/>
              <a:gd name="T56" fmla="*/ 355 w 403"/>
              <a:gd name="T57" fmla="*/ 137 h 403"/>
              <a:gd name="T58" fmla="*/ 402 w 403"/>
              <a:gd name="T59" fmla="*/ 137 h 403"/>
              <a:gd name="T60" fmla="*/ 402 w 403"/>
              <a:gd name="T61" fmla="*/ 47 h 403"/>
              <a:gd name="T62" fmla="*/ 355 w 403"/>
              <a:gd name="T6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403">
                <a:moveTo>
                  <a:pt x="0" y="47"/>
                </a:moveTo>
                <a:lnTo>
                  <a:pt x="0" y="137"/>
                </a:lnTo>
                <a:lnTo>
                  <a:pt x="42" y="137"/>
                </a:lnTo>
                <a:lnTo>
                  <a:pt x="42" y="47"/>
                </a:lnTo>
                <a:lnTo>
                  <a:pt x="132" y="47"/>
                </a:lnTo>
                <a:lnTo>
                  <a:pt x="132" y="0"/>
                </a:lnTo>
                <a:lnTo>
                  <a:pt x="42" y="0"/>
                </a:lnTo>
                <a:cubicBezTo>
                  <a:pt x="17" y="0"/>
                  <a:pt x="0" y="21"/>
                  <a:pt x="0" y="47"/>
                </a:cubicBezTo>
                <a:close/>
                <a:moveTo>
                  <a:pt x="42" y="270"/>
                </a:moveTo>
                <a:lnTo>
                  <a:pt x="0" y="270"/>
                </a:lnTo>
                <a:lnTo>
                  <a:pt x="0" y="360"/>
                </a:lnTo>
                <a:cubicBezTo>
                  <a:pt x="0" y="385"/>
                  <a:pt x="17" y="402"/>
                  <a:pt x="42" y="402"/>
                </a:cubicBezTo>
                <a:lnTo>
                  <a:pt x="132" y="402"/>
                </a:lnTo>
                <a:lnTo>
                  <a:pt x="132" y="360"/>
                </a:lnTo>
                <a:lnTo>
                  <a:pt x="42" y="360"/>
                </a:lnTo>
                <a:lnTo>
                  <a:pt x="42" y="270"/>
                </a:lnTo>
                <a:close/>
                <a:moveTo>
                  <a:pt x="355" y="360"/>
                </a:moveTo>
                <a:lnTo>
                  <a:pt x="265" y="360"/>
                </a:lnTo>
                <a:lnTo>
                  <a:pt x="265" y="402"/>
                </a:lnTo>
                <a:lnTo>
                  <a:pt x="355" y="402"/>
                </a:lnTo>
                <a:cubicBezTo>
                  <a:pt x="381" y="402"/>
                  <a:pt x="402" y="385"/>
                  <a:pt x="402" y="360"/>
                </a:cubicBezTo>
                <a:lnTo>
                  <a:pt x="402" y="270"/>
                </a:lnTo>
                <a:lnTo>
                  <a:pt x="355" y="270"/>
                </a:lnTo>
                <a:lnTo>
                  <a:pt x="355" y="360"/>
                </a:lnTo>
                <a:close/>
                <a:moveTo>
                  <a:pt x="355" y="0"/>
                </a:moveTo>
                <a:lnTo>
                  <a:pt x="265" y="0"/>
                </a:lnTo>
                <a:lnTo>
                  <a:pt x="265" y="47"/>
                </a:lnTo>
                <a:lnTo>
                  <a:pt x="355" y="47"/>
                </a:lnTo>
                <a:lnTo>
                  <a:pt x="355" y="137"/>
                </a:lnTo>
                <a:lnTo>
                  <a:pt x="402" y="137"/>
                </a:lnTo>
                <a:lnTo>
                  <a:pt x="402" y="47"/>
                </a:lnTo>
                <a:cubicBezTo>
                  <a:pt x="402" y="21"/>
                  <a:pt x="381" y="0"/>
                  <a:pt x="35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961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900" t="10919" r="1137" b="4846"/>
          <a:stretch/>
        </p:blipFill>
        <p:spPr>
          <a:xfrm>
            <a:off x="1023335" y="2348880"/>
            <a:ext cx="7381875" cy="4114801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8171247" cy="64248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creates</a:t>
            </a:r>
            <a:r>
              <a:rPr lang="sl-SI" dirty="0"/>
              <a:t> </a:t>
            </a:r>
            <a:r>
              <a:rPr lang="sl-SI" i="1" dirty="0"/>
              <a:t>(</a:t>
            </a:r>
            <a:r>
              <a:rPr lang="sl-SI" i="1" dirty="0" err="1"/>
              <a:t>gets</a:t>
            </a:r>
            <a:r>
              <a:rPr lang="sl-SI" i="1" dirty="0"/>
              <a:t>?) </a:t>
            </a:r>
            <a:r>
              <a:rPr lang="sl-SI" dirty="0" err="1"/>
              <a:t>what</a:t>
            </a:r>
            <a:r>
              <a:rPr lang="sl-SI" dirty="0"/>
              <a:t>?</a:t>
            </a:r>
            <a:br>
              <a:rPr lang="sl-SI" dirty="0"/>
            </a:br>
            <a:r>
              <a:rPr lang="sl-SI" sz="2400" b="1" i="1" dirty="0"/>
              <a:t>evropski „prehranski evro“</a:t>
            </a:r>
            <a:endParaRPr lang="en-GB" sz="3000" b="1" i="1" dirty="0"/>
          </a:p>
        </p:txBody>
      </p:sp>
      <p:sp>
        <p:nvSpPr>
          <p:cNvPr id="6" name="Pravokotnik 5"/>
          <p:cNvSpPr/>
          <p:nvPr/>
        </p:nvSpPr>
        <p:spPr>
          <a:xfrm>
            <a:off x="64971" y="5681821"/>
            <a:ext cx="86113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825" dirty="0">
                <a:latin typeface="AvertaStd-Regular"/>
              </a:rPr>
              <a:t>VIR: EC, 2015</a:t>
            </a:r>
            <a:endParaRPr lang="sr-Latn-RS" sz="2400" dirty="0"/>
          </a:p>
        </p:txBody>
      </p:sp>
      <p:sp>
        <p:nvSpPr>
          <p:cNvPr id="7" name="Pravokotnik 6"/>
          <p:cNvSpPr/>
          <p:nvPr/>
        </p:nvSpPr>
        <p:spPr>
          <a:xfrm>
            <a:off x="1079612" y="140348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Delež v dodani vrednosti prehranske oskrbne verige</a:t>
            </a:r>
          </a:p>
        </p:txBody>
      </p:sp>
    </p:spTree>
    <p:extLst>
      <p:ext uri="{BB962C8B-B14F-4D97-AF65-F5344CB8AC3E}">
        <p14:creationId xmlns:p14="http://schemas.microsoft.com/office/powerpoint/2010/main" val="4122217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8171247" cy="642486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Agroživilstvo je kompleksen sistem</a:t>
            </a:r>
            <a:endParaRPr lang="en-GB" sz="3000" b="1" i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0" y="831126"/>
            <a:ext cx="9049469" cy="5877272"/>
            <a:chOff x="0" y="692696"/>
            <a:chExt cx="9049469" cy="5877272"/>
          </a:xfrm>
        </p:grpSpPr>
        <p:pic>
          <p:nvPicPr>
            <p:cNvPr id="4" name="Slika 3" descr="https://mlombw7jtauz.i.optimole.com/u9vRw3s-7nlifleY/w:auto/h:auto/q:100/https:/www.metabolic.nl/wp-content/uploads/2019/11/Global-Food-Chain-Overview_v8_MF-1-scaled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" t="7670" r="15991" b="8878"/>
            <a:stretch/>
          </p:blipFill>
          <p:spPr bwMode="auto">
            <a:xfrm>
              <a:off x="0" y="692696"/>
              <a:ext cx="8892480" cy="5877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8344" y="4709231"/>
              <a:ext cx="1381125" cy="1838325"/>
            </a:xfrm>
            <a:prstGeom prst="rect">
              <a:avLst/>
            </a:prstGeom>
          </p:spPr>
        </p:pic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02" y="4464491"/>
            <a:ext cx="2690778" cy="22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0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78" y="1181310"/>
            <a:ext cx="8752181" cy="262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51598" y="3804050"/>
            <a:ext cx="6795765" cy="199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sl-SI" sz="1500" b="1" dirty="0">
                <a:solidFill>
                  <a:srgbClr val="002060"/>
                </a:solidFill>
                <a:latin typeface="+mj-lt"/>
              </a:rPr>
              <a:t>Odnosi</a:t>
            </a:r>
            <a:endParaRPr lang="en-AU" sz="1500" b="1" dirty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sl-SI" b="1" dirty="0">
                <a:solidFill>
                  <a:srgbClr val="002060"/>
                </a:solidFill>
                <a:latin typeface="+mj-lt"/>
              </a:rPr>
              <a:t>šibki</a:t>
            </a:r>
            <a:r>
              <a:rPr lang="en-AU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sl-SI" b="1" dirty="0" err="1">
                <a:solidFill>
                  <a:srgbClr val="002060"/>
                </a:solidFill>
                <a:latin typeface="+mj-lt"/>
              </a:rPr>
              <a:t>kratkosežni</a:t>
            </a:r>
            <a:endParaRPr lang="en-AU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sl-SI" sz="1500" b="1" dirty="0">
                <a:solidFill>
                  <a:srgbClr val="002060"/>
                </a:solidFill>
                <a:latin typeface="+mj-lt"/>
              </a:rPr>
              <a:t>Tok informacij</a:t>
            </a:r>
            <a:endParaRPr lang="en-AU" sz="1500" b="1" dirty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sl-SI" b="1" dirty="0">
                <a:solidFill>
                  <a:srgbClr val="002060"/>
                </a:solidFill>
                <a:latin typeface="+mj-lt"/>
              </a:rPr>
              <a:t>razdrobljen, transakcijski</a:t>
            </a:r>
            <a:endParaRPr lang="en-AU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AU" sz="1500" b="1" dirty="0">
                <a:solidFill>
                  <a:srgbClr val="002060"/>
                </a:solidFill>
                <a:latin typeface="+mj-lt"/>
              </a:rPr>
              <a:t> Material</a:t>
            </a:r>
            <a:r>
              <a:rPr lang="sl-SI" sz="1500" b="1" dirty="0">
                <a:solidFill>
                  <a:srgbClr val="002060"/>
                </a:solidFill>
                <a:latin typeface="+mj-lt"/>
              </a:rPr>
              <a:t>ni tokovi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sl-SI" b="1" dirty="0">
                <a:solidFill>
                  <a:srgbClr val="002060"/>
                </a:solidFill>
                <a:latin typeface="+mj-lt"/>
              </a:rPr>
              <a:t>„</a:t>
            </a:r>
            <a:r>
              <a:rPr lang="en-AU" b="1" dirty="0">
                <a:solidFill>
                  <a:srgbClr val="002060"/>
                </a:solidFill>
                <a:latin typeface="+mj-lt"/>
              </a:rPr>
              <a:t>supply push</a:t>
            </a:r>
            <a:r>
              <a:rPr lang="sl-SI" b="1" dirty="0">
                <a:solidFill>
                  <a:srgbClr val="002060"/>
                </a:solidFill>
                <a:latin typeface="+mj-lt"/>
              </a:rPr>
              <a:t>“</a:t>
            </a:r>
            <a:r>
              <a:rPr lang="en-AU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sl-SI" b="1" dirty="0">
                <a:solidFill>
                  <a:srgbClr val="002060"/>
                </a:solidFill>
                <a:latin typeface="+mj-lt"/>
              </a:rPr>
              <a:t>surovine </a:t>
            </a:r>
            <a:r>
              <a:rPr lang="sl-SI" i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AU" i="1" dirty="0">
                <a:solidFill>
                  <a:srgbClr val="002060"/>
                </a:solidFill>
                <a:latin typeface="+mj-lt"/>
              </a:rPr>
              <a:t>commodities</a:t>
            </a:r>
            <a:r>
              <a:rPr lang="sl-SI" i="1" dirty="0">
                <a:solidFill>
                  <a:srgbClr val="002060"/>
                </a:solidFill>
                <a:latin typeface="+mj-lt"/>
              </a:rPr>
              <a:t>)</a:t>
            </a:r>
            <a:endParaRPr lang="en-AU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8618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" y="908720"/>
            <a:ext cx="8898721" cy="549602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6134" y="243375"/>
            <a:ext cx="8637269" cy="4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Mesto prireje mleka v slovenskem kmetijstvu </a:t>
            </a:r>
            <a:r>
              <a:rPr lang="sl-SI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(2016)</a:t>
            </a:r>
          </a:p>
          <a:p>
            <a:pPr eaLnBrk="1" hangingPunct="1">
              <a:lnSpc>
                <a:spcPct val="90000"/>
              </a:lnSpc>
            </a:pP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Struktura KMG, SP in KMG po usmeritvah</a:t>
            </a:r>
            <a:endParaRPr lang="sl-SI" sz="1200" i="1" dirty="0">
              <a:solidFill>
                <a:srgbClr val="C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51520" y="6541661"/>
            <a:ext cx="877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419872" y="6404743"/>
            <a:ext cx="56368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altLang="sl-SI" sz="1050" dirty="0"/>
              <a:t>SP je povprečna denarna vrednost bruto kmetijske proizvodnje </a:t>
            </a:r>
            <a:r>
              <a:rPr lang="sl-SI" altLang="sl-SI" sz="1050" i="1" dirty="0"/>
              <a:t>(v cenah na pragu kmetije)</a:t>
            </a:r>
            <a:r>
              <a:rPr lang="sl-SI" altLang="sl-SI" sz="1050" dirty="0"/>
              <a:t>. </a:t>
            </a:r>
          </a:p>
          <a:p>
            <a:pPr algn="r"/>
            <a:r>
              <a:rPr lang="sl-SI" altLang="sl-SI" sz="1050" dirty="0"/>
              <a:t>Vključuje prodajo, uporabo in porabo na KMG. ne vključuje neposrednih plačil.</a:t>
            </a:r>
            <a:endParaRPr lang="sl-SI" sz="1050" dirty="0"/>
          </a:p>
        </p:txBody>
      </p:sp>
      <p:sp>
        <p:nvSpPr>
          <p:cNvPr id="10" name="Pravokotnik 9"/>
          <p:cNvSpPr/>
          <p:nvPr/>
        </p:nvSpPr>
        <p:spPr>
          <a:xfrm>
            <a:off x="3332642" y="2204864"/>
            <a:ext cx="187220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/>
              <a:t>KMG = 69.902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/>
              <a:t>Standardni prihodek = 1,16 mrd EUR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/>
              <a:t>KZU = 479.589 ha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7051234" y="5589240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/>
              <a:t>KZ/KMG = 6,9 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/>
              <a:t>SP/KMG = 16.577 EUR</a:t>
            </a:r>
          </a:p>
        </p:txBody>
      </p:sp>
    </p:spTree>
    <p:extLst>
      <p:ext uri="{BB962C8B-B14F-4D97-AF65-F5344CB8AC3E}">
        <p14:creationId xmlns:p14="http://schemas.microsoft.com/office/powerpoint/2010/main" val="27340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4" y="1040358"/>
            <a:ext cx="8977718" cy="25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51598" y="3804050"/>
            <a:ext cx="6795765" cy="199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sl-SI" sz="1500" b="1" dirty="0">
                <a:solidFill>
                  <a:srgbClr val="002060"/>
                </a:solidFill>
                <a:latin typeface="+mj-lt"/>
              </a:rPr>
              <a:t>Odnosi</a:t>
            </a:r>
            <a:endParaRPr lang="en-AU" sz="1500" b="1" dirty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sl-SI" b="1" dirty="0">
                <a:solidFill>
                  <a:srgbClr val="002060"/>
                </a:solidFill>
                <a:latin typeface="+mj-lt"/>
              </a:rPr>
              <a:t>sodelovalni, osnovani na zaupanju</a:t>
            </a:r>
            <a:r>
              <a:rPr lang="en-AU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sl-SI" b="1" dirty="0">
                <a:solidFill>
                  <a:srgbClr val="002060"/>
                </a:solidFill>
                <a:latin typeface="+mj-lt"/>
              </a:rPr>
              <a:t>zavzetost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sl-SI" sz="1500" b="1" dirty="0">
                <a:solidFill>
                  <a:srgbClr val="002060"/>
                </a:solidFill>
                <a:latin typeface="+mj-lt"/>
              </a:rPr>
              <a:t>Tok informacij</a:t>
            </a:r>
            <a:endParaRPr lang="en-AU" sz="1500" b="1" dirty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sl-SI" b="1" dirty="0">
                <a:solidFill>
                  <a:srgbClr val="002060"/>
                </a:solidFill>
                <a:latin typeface="+mj-lt"/>
              </a:rPr>
              <a:t>transparenten, obsežen, vedenjske vsebine</a:t>
            </a:r>
            <a:endParaRPr lang="en-AU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AU" sz="1500" b="1" dirty="0">
                <a:solidFill>
                  <a:srgbClr val="002060"/>
                </a:solidFill>
                <a:latin typeface="+mj-lt"/>
              </a:rPr>
              <a:t> Material</a:t>
            </a:r>
            <a:r>
              <a:rPr lang="sl-SI" sz="1500" b="1" dirty="0">
                <a:solidFill>
                  <a:srgbClr val="002060"/>
                </a:solidFill>
                <a:latin typeface="+mj-lt"/>
              </a:rPr>
              <a:t>ni tokovi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sl-SI" b="1" dirty="0">
                <a:solidFill>
                  <a:srgbClr val="002060"/>
                </a:solidFill>
                <a:latin typeface="+mj-lt"/>
              </a:rPr>
              <a:t>„</a:t>
            </a:r>
            <a:r>
              <a:rPr lang="sl-SI" b="1" dirty="0" err="1">
                <a:solidFill>
                  <a:srgbClr val="002060"/>
                </a:solidFill>
                <a:latin typeface="+mj-lt"/>
              </a:rPr>
              <a:t>demand</a:t>
            </a:r>
            <a:r>
              <a:rPr lang="en-A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AU" b="1" dirty="0" err="1">
                <a:solidFill>
                  <a:srgbClr val="002060"/>
                </a:solidFill>
                <a:latin typeface="+mj-lt"/>
              </a:rPr>
              <a:t>pu</a:t>
            </a:r>
            <a:r>
              <a:rPr lang="sl-SI" b="1" dirty="0" err="1">
                <a:solidFill>
                  <a:srgbClr val="002060"/>
                </a:solidFill>
                <a:latin typeface="+mj-lt"/>
              </a:rPr>
              <a:t>ll</a:t>
            </a:r>
            <a:r>
              <a:rPr lang="sl-SI" b="1" dirty="0">
                <a:solidFill>
                  <a:srgbClr val="002060"/>
                </a:solidFill>
                <a:latin typeface="+mj-lt"/>
              </a:rPr>
              <a:t>“</a:t>
            </a:r>
            <a:r>
              <a:rPr lang="en-AU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sl-SI" b="1" dirty="0">
                <a:solidFill>
                  <a:srgbClr val="002060"/>
                </a:solidFill>
                <a:latin typeface="+mj-lt"/>
              </a:rPr>
              <a:t>dodajanje vrednosti, diferencirani proizvodi</a:t>
            </a:r>
            <a:endParaRPr lang="en-AU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11" y="4559045"/>
            <a:ext cx="2690778" cy="22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298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3">
            <a:extLst>
              <a:ext uri="{FF2B5EF4-FFF2-40B4-BE49-F238E27FC236}">
                <a16:creationId xmlns:a16="http://schemas.microsoft.com/office/drawing/2014/main" id="{C7D825FD-C4B4-4026-824D-3FC8A66B81E6}"/>
              </a:ext>
            </a:extLst>
          </p:cNvPr>
          <p:cNvSpPr/>
          <p:nvPr/>
        </p:nvSpPr>
        <p:spPr>
          <a:xfrm>
            <a:off x="374574" y="6309320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750" b="1" dirty="0">
                <a:latin typeface="Segoe UI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Kuhar in sodelavci, 2020 </a:t>
            </a:r>
          </a:p>
          <a:p>
            <a:r>
              <a:rPr lang="sl-SI" sz="750" b="1" dirty="0">
                <a:latin typeface="Segoe UI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Anketna raziskava (N=520)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611560" y="332656"/>
            <a:ext cx="7991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2100" b="1" dirty="0">
                <a:latin typeface="Segoe UI" panose="020B0502040204020203" pitchFamily="34" charset="0"/>
              </a:rPr>
              <a:t>CONJOINT ANALIZA: ODLOČANJE V NAKUPNIH KOMBINACIJAH</a:t>
            </a:r>
          </a:p>
          <a:p>
            <a:pPr algn="ctr">
              <a:spcBef>
                <a:spcPts val="0"/>
              </a:spcBef>
            </a:pPr>
            <a:r>
              <a:rPr lang="sl-SI" sz="2100" dirty="0">
                <a:latin typeface="Segoe UI" panose="020B0502040204020203" pitchFamily="34" charset="0"/>
              </a:rPr>
              <a:t>Agregatni rezultat – pomen dejavnikov nakupne izbire mleka pri slovenskih potrošnikih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16" y="2351335"/>
            <a:ext cx="5775273" cy="2924977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092280" y="2783600"/>
          <a:ext cx="1752600" cy="241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529010211"/>
                    </a:ext>
                  </a:extLst>
                </a:gridCol>
              </a:tblGrid>
              <a:tr h="200660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</a:rPr>
                        <a:t>Mleko - </a:t>
                      </a:r>
                      <a:r>
                        <a:rPr lang="sl-SI" sz="1000" b="1" u="none" strike="noStrike" dirty="0" err="1">
                          <a:effectLst/>
                        </a:rPr>
                        <a:t>utility</a:t>
                      </a:r>
                      <a:r>
                        <a:rPr lang="sl-SI" sz="1000" b="1" u="none" strike="noStrike" dirty="0">
                          <a:effectLst/>
                        </a:rPr>
                        <a:t> dimenzije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9652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ekoloska pridelava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023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konvencionalna pridelava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751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Slovenija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227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EU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9307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sveza trava in seno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7134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u="none" strike="noStrike">
                          <a:effectLst/>
                        </a:rPr>
                        <a:t> -  sveza trava, seno in silaza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133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silaza in koruza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077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0,80 €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487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0,90 €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28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1,00 €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5149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>
                          <a:effectLst/>
                        </a:rPr>
                        <a:t> -  1,10 €</a:t>
                      </a:r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0405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>
                          <a:effectLst/>
                        </a:rPr>
                        <a:t> -  1,20 €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8" marR="6578" marT="657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600552"/>
                  </a:ext>
                </a:extLst>
              </a:tr>
            </a:tbl>
          </a:graphicData>
        </a:graphic>
      </p:graphicFrame>
      <p:sp>
        <p:nvSpPr>
          <p:cNvPr id="10" name="Pravokotnik 9"/>
          <p:cNvSpPr/>
          <p:nvPr/>
        </p:nvSpPr>
        <p:spPr>
          <a:xfrm>
            <a:off x="149358" y="3596974"/>
            <a:ext cx="99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>
                <a:solidFill>
                  <a:srgbClr val="0070C0"/>
                </a:solidFill>
              </a:rPr>
              <a:t>Mleko</a:t>
            </a:r>
          </a:p>
          <a:p>
            <a:pPr algn="ctr"/>
            <a:r>
              <a:rPr lang="sr-Latn-RS" dirty="0"/>
              <a:t>Agregat</a:t>
            </a:r>
          </a:p>
        </p:txBody>
      </p:sp>
    </p:spTree>
    <p:extLst>
      <p:ext uri="{BB962C8B-B14F-4D97-AF65-F5344CB8AC3E}">
        <p14:creationId xmlns:p14="http://schemas.microsoft.com/office/powerpoint/2010/main" val="3484695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9100" y="421663"/>
            <a:ext cx="7886700" cy="419492"/>
          </a:xfrm>
        </p:spPr>
        <p:txBody>
          <a:bodyPr>
            <a:normAutofit fontScale="90000"/>
          </a:bodyPr>
          <a:lstStyle/>
          <a:p>
            <a:r>
              <a:rPr lang="sl-SI" sz="2700" b="1" dirty="0">
                <a:latin typeface="Segoe UI" panose="020B0502040204020203" pitchFamily="34" charset="0"/>
              </a:rPr>
              <a:t>Segmentacija slovenskih potrošnikov </a:t>
            </a:r>
            <a:br>
              <a:rPr lang="sl-SI" sz="2700" b="1" dirty="0">
                <a:latin typeface="Segoe UI" panose="020B0502040204020203" pitchFamily="34" charset="0"/>
              </a:rPr>
            </a:br>
            <a:r>
              <a:rPr lang="sl-SI" sz="2200" dirty="0">
                <a:latin typeface="Segoe UI" panose="020B0502040204020203" pitchFamily="34" charset="0"/>
              </a:rPr>
              <a:t>Pomen dejavnikov nakupne izbire MLEKA</a:t>
            </a:r>
            <a:br>
              <a:rPr lang="sl-SI" sz="2000" dirty="0">
                <a:latin typeface="Segoe UI" panose="020B0502040204020203" pitchFamily="34" charset="0"/>
              </a:rPr>
            </a:br>
            <a:r>
              <a:rPr lang="sl-SI" sz="2000" i="1" dirty="0">
                <a:latin typeface="Segoe UI" panose="020B0502040204020203" pitchFamily="34" charset="0"/>
              </a:rPr>
              <a:t>Uteži atributov po </a:t>
            </a:r>
            <a:r>
              <a:rPr lang="sl-SI" sz="2000" i="1" dirty="0" err="1">
                <a:latin typeface="Segoe UI" panose="020B0502040204020203" pitchFamily="34" charset="0"/>
              </a:rPr>
              <a:t>klastrih</a:t>
            </a:r>
            <a:endParaRPr lang="sr-Latn-RS" sz="2000" i="1" dirty="0">
              <a:latin typeface="Segoe UI" panose="020B0502040204020203" pitchFamily="34" charset="0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C7D825FD-C4B4-4026-824D-3FC8A66B81E6}"/>
              </a:ext>
            </a:extLst>
          </p:cNvPr>
          <p:cNvSpPr/>
          <p:nvPr/>
        </p:nvSpPr>
        <p:spPr>
          <a:xfrm>
            <a:off x="7589667" y="6481931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750" b="1" dirty="0">
                <a:latin typeface="Segoe UI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Kuhar in sodelavci, 2020 </a:t>
            </a:r>
          </a:p>
          <a:p>
            <a:r>
              <a:rPr lang="sl-SI" sz="750" b="1" dirty="0">
                <a:latin typeface="Segoe UI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Anketna raziskava (N=520)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064289" y="1196752"/>
            <a:ext cx="7015422" cy="4149094"/>
            <a:chOff x="2181639" y="1568692"/>
            <a:chExt cx="7828722" cy="4924183"/>
          </a:xfrm>
        </p:grpSpPr>
        <p:pic>
          <p:nvPicPr>
            <p:cNvPr id="16" name="Slika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639" y="1568692"/>
              <a:ext cx="7828722" cy="4924183"/>
            </a:xfrm>
            <a:prstGeom prst="rect">
              <a:avLst/>
            </a:prstGeom>
          </p:spPr>
        </p:pic>
        <p:sp>
          <p:nvSpPr>
            <p:cNvPr id="21" name="Pravokotnik 20"/>
            <p:cNvSpPr/>
            <p:nvPr/>
          </p:nvSpPr>
          <p:spPr>
            <a:xfrm>
              <a:off x="4571882" y="1772500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18%</a:t>
              </a:r>
              <a:endParaRPr lang="sr-Latn-RS" dirty="0"/>
            </a:p>
          </p:txBody>
        </p:sp>
        <p:sp>
          <p:nvSpPr>
            <p:cNvPr id="22" name="Pravokotnik 21"/>
            <p:cNvSpPr/>
            <p:nvPr/>
          </p:nvSpPr>
          <p:spPr>
            <a:xfrm>
              <a:off x="5871758" y="1772500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24%</a:t>
              </a:r>
              <a:endParaRPr lang="sr-Latn-RS" dirty="0"/>
            </a:p>
          </p:txBody>
        </p:sp>
        <p:sp>
          <p:nvSpPr>
            <p:cNvPr id="23" name="Pravokotnik 22"/>
            <p:cNvSpPr/>
            <p:nvPr/>
          </p:nvSpPr>
          <p:spPr>
            <a:xfrm>
              <a:off x="7297471" y="1771662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45%</a:t>
              </a:r>
              <a:endParaRPr lang="sr-Latn-RS" dirty="0"/>
            </a:p>
          </p:txBody>
        </p:sp>
        <p:sp>
          <p:nvSpPr>
            <p:cNvPr id="24" name="Pravokotnik 23"/>
            <p:cNvSpPr/>
            <p:nvPr/>
          </p:nvSpPr>
          <p:spPr>
            <a:xfrm>
              <a:off x="8723184" y="1771662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13%</a:t>
              </a:r>
              <a:endParaRPr lang="sr-Latn-RS" dirty="0"/>
            </a:p>
          </p:txBody>
        </p:sp>
      </p:grpSp>
      <p:sp>
        <p:nvSpPr>
          <p:cNvPr id="25" name="Pravokotnik 24"/>
          <p:cNvSpPr/>
          <p:nvPr/>
        </p:nvSpPr>
        <p:spPr>
          <a:xfrm>
            <a:off x="2294294" y="5545232"/>
            <a:ext cx="1073820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"/>
            <a:r>
              <a:rPr lang="sl-SI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KL1</a:t>
            </a:r>
          </a:p>
          <a:p>
            <a:pPr algn="ctr" fontAlgn="b"/>
            <a:r>
              <a:rPr lang="sl-SI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Cena je vse!</a:t>
            </a:r>
          </a:p>
          <a:p>
            <a:pPr algn="ctr" fontAlgn="b"/>
            <a:r>
              <a:rPr lang="sl-SI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18%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3403321" y="5545232"/>
            <a:ext cx="1229439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"/>
            <a:r>
              <a:rPr lang="sl-SI" sz="1400" dirty="0"/>
              <a:t>KL2</a:t>
            </a:r>
          </a:p>
          <a:p>
            <a:pPr algn="ctr" fontAlgn="b"/>
            <a:r>
              <a:rPr lang="sl-SI" sz="1400" b="1" dirty="0"/>
              <a:t>„</a:t>
            </a:r>
            <a:r>
              <a:rPr lang="en-US" sz="1400" b="1" dirty="0"/>
              <a:t>I want it all</a:t>
            </a:r>
            <a:r>
              <a:rPr lang="sl-SI" sz="1400" b="1" dirty="0"/>
              <a:t>!“</a:t>
            </a:r>
          </a:p>
          <a:p>
            <a:pPr algn="ctr" fontAlgn="b"/>
            <a:r>
              <a:rPr lang="sl-SI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24%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4667967" y="5545232"/>
            <a:ext cx="1864292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sl-SI" sz="1400" dirty="0"/>
              <a:t>KL3</a:t>
            </a:r>
          </a:p>
          <a:p>
            <a:pPr algn="ctr"/>
            <a:r>
              <a:rPr lang="sl-SI" sz="1400" b="1" dirty="0"/>
              <a:t>„Krma je pomembna!“</a:t>
            </a:r>
          </a:p>
          <a:p>
            <a:pPr algn="ctr"/>
            <a:r>
              <a:rPr lang="sl-SI" sz="1400" dirty="0"/>
              <a:t>45%</a:t>
            </a:r>
            <a:endParaRPr lang="sr-Latn-RS" sz="1400" dirty="0"/>
          </a:p>
        </p:txBody>
      </p:sp>
      <p:sp>
        <p:nvSpPr>
          <p:cNvPr id="28" name="Pravokotnik 27"/>
          <p:cNvSpPr/>
          <p:nvPr/>
        </p:nvSpPr>
        <p:spPr>
          <a:xfrm>
            <a:off x="6567466" y="5545232"/>
            <a:ext cx="2140008" cy="738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sr-Latn-RS" sz="1400" dirty="0"/>
              <a:t>KL4 </a:t>
            </a:r>
          </a:p>
          <a:p>
            <a:pPr algn="ctr"/>
            <a:r>
              <a:rPr lang="sr-Latn-RS" sz="1400" b="1" dirty="0"/>
              <a:t>„Označbe so pomembne!“</a:t>
            </a:r>
          </a:p>
          <a:p>
            <a:pPr algn="ctr"/>
            <a:r>
              <a:rPr lang="sr-Latn-RS" sz="1400" dirty="0"/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1212470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18333"/>
          <a:stretch/>
        </p:blipFill>
        <p:spPr>
          <a:xfrm>
            <a:off x="0" y="3494876"/>
            <a:ext cx="9144000" cy="352839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" y="0"/>
            <a:ext cx="9144000" cy="3494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85" y="6052"/>
            <a:ext cx="3418631" cy="47937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2127" y="4365104"/>
            <a:ext cx="8639747" cy="113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l-SI" sz="4800" dirty="0">
                <a:solidFill>
                  <a:schemeClr val="bg1"/>
                </a:solidFill>
                <a:latin typeface="Segoe UI" panose="020B0502040204020203" pitchFamily="34" charset="0"/>
              </a:rPr>
              <a:t>HVALA LEPA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146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84244"/>
            <a:ext cx="8266484" cy="282688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2151" y="187999"/>
            <a:ext cx="8637269" cy="9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Trendi deleža živinorejske proizvodnje v vrednosti kmetijske proizvodnje po ERK in staleža </a:t>
            </a:r>
            <a:r>
              <a:rPr lang="sl-SI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rejnih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 živali</a:t>
            </a:r>
          </a:p>
          <a:p>
            <a:pPr eaLnBrk="1" hangingPunct="1">
              <a:lnSpc>
                <a:spcPct val="90000"/>
              </a:lnSpc>
            </a:pP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Vodilni delež mleka v živinorejskem delu kmet. proizvodnje - ERK. Relativno velika nihanja!</a:t>
            </a:r>
            <a:endParaRPr lang="sl-SI" sz="1200" i="1" dirty="0">
              <a:solidFill>
                <a:srgbClr val="C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467544" y="6605627"/>
            <a:ext cx="877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t="2200"/>
          <a:stretch/>
        </p:blipFill>
        <p:spPr>
          <a:xfrm>
            <a:off x="1835696" y="4201159"/>
            <a:ext cx="5977372" cy="2612217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516216" y="3509283"/>
            <a:ext cx="76335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i="1" dirty="0">
                <a:solidFill>
                  <a:srgbClr val="003366"/>
                </a:solidFill>
                <a:latin typeface="Segoe UI" panose="020B0502040204020203" pitchFamily="34" charset="0"/>
              </a:rPr>
              <a:t>Vir: KIS 2021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819949" y="4221088"/>
            <a:ext cx="1311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000" b="1" dirty="0">
                <a:latin typeface="Segoe UI" panose="020B0502040204020203" pitchFamily="34" charset="0"/>
              </a:rPr>
              <a:t>Stalež v 000</a:t>
            </a:r>
            <a:endParaRPr lang="en-GB" sz="1000" b="1" dirty="0">
              <a:latin typeface="Segoe UI" panose="020B0502040204020203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76840" y="1256152"/>
            <a:ext cx="80478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000" b="1" dirty="0">
                <a:latin typeface="Segoe UI" panose="020B0502040204020203" pitchFamily="34" charset="0"/>
              </a:rPr>
              <a:t>Delež v vrednosti kmetijske proizvodnje; osnovne cene</a:t>
            </a:r>
          </a:p>
        </p:txBody>
      </p:sp>
    </p:spTree>
    <p:extLst>
      <p:ext uri="{BB962C8B-B14F-4D97-AF65-F5344CB8AC3E}">
        <p14:creationId xmlns:p14="http://schemas.microsoft.com/office/powerpoint/2010/main" val="39634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819" t="335" r="587" b="1171"/>
          <a:stretch/>
        </p:blipFill>
        <p:spPr>
          <a:xfrm>
            <a:off x="323528" y="1138187"/>
            <a:ext cx="8661474" cy="56833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465" y="504105"/>
            <a:ext cx="8229600" cy="634082"/>
          </a:xfrm>
        </p:spPr>
        <p:txBody>
          <a:bodyPr/>
          <a:lstStyle/>
          <a:p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Trendi v strukturi staleža govedi – SLOVENIJA</a:t>
            </a:r>
            <a:b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Opazno zmanjšanje deleža molznic – rast deleža dojilj.</a:t>
            </a:r>
            <a:b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Povečuje se delež živali v pitanju </a:t>
            </a:r>
            <a:r>
              <a:rPr lang="sl-SI" sz="11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(Telice nad dve leti?)</a:t>
            </a:r>
            <a:br>
              <a:rPr lang="sl-SI" sz="18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07504" y="6613753"/>
            <a:ext cx="877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750" b="1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</p:spTree>
    <p:extLst>
      <p:ext uri="{BB962C8B-B14F-4D97-AF65-F5344CB8AC3E}">
        <p14:creationId xmlns:p14="http://schemas.microsoft.com/office/powerpoint/2010/main" val="71517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lika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" y="1513118"/>
            <a:ext cx="9142911" cy="20598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43" y="3564898"/>
            <a:ext cx="4464496" cy="30593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059" y="3564898"/>
            <a:ext cx="4375933" cy="2935653"/>
          </a:xfrm>
          <a:prstGeom prst="rect">
            <a:avLst/>
          </a:prstGeom>
        </p:spPr>
      </p:pic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869" y="167179"/>
            <a:ext cx="8713539" cy="886794"/>
          </a:xfrm>
          <a:noFill/>
        </p:spPr>
        <p:txBody>
          <a:bodyPr anchorCtr="1"/>
          <a:lstStyle/>
          <a:p>
            <a:r>
              <a:rPr lang="sl-SI" sz="2800" dirty="0">
                <a:latin typeface="Segoe UI" panose="020B0502040204020203" pitchFamily="34" charset="0"/>
                <a:ea typeface="+mn-ea"/>
                <a:cs typeface="+mn-cs"/>
              </a:rPr>
              <a:t>Strukturne značilnosti</a:t>
            </a:r>
            <a:r>
              <a:rPr lang="sl-SI" sz="2800" dirty="0">
                <a:latin typeface="Segoe UI" panose="020B0502040204020203" pitchFamily="34" charset="0"/>
              </a:rPr>
              <a:t> &amp; trendi: KMG z molznicami</a:t>
            </a:r>
            <a:br>
              <a:rPr lang="sl-SI" sz="2800" dirty="0">
                <a:latin typeface="Segoe UI" panose="020B0502040204020203" pitchFamily="34" charset="0"/>
              </a:rPr>
            </a:b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Izrazite POZITIVNE strukturne spremembe, a počasnejše, kot v EU!</a:t>
            </a:r>
            <a:b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sz="1600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CRGov</a:t>
            </a: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cca. 5,5 tisoč KMG v tržni prireji mleka s 97 tisoč molznicami… </a:t>
            </a:r>
            <a:b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 </a:t>
            </a: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17,9 živali/ tržno KMG.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18265" y="4495327"/>
            <a:ext cx="1348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200" b="1" dirty="0">
                <a:latin typeface="Segoe UI" panose="020B0502040204020203" pitchFamily="34" charset="0"/>
              </a:rPr>
              <a:t>2016=36,2%</a:t>
            </a:r>
            <a:endParaRPr lang="en-GB" sz="1100" b="1" i="1" dirty="0">
              <a:latin typeface="Segoe UI" panose="020B0502040204020203" pitchFamily="34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 rot="5400000">
            <a:off x="3794573" y="5099846"/>
            <a:ext cx="127956" cy="1282881"/>
          </a:xfrm>
          <a:prstGeom prst="leftBrace">
            <a:avLst>
              <a:gd name="adj1" fmla="val 29256"/>
              <a:gd name="adj2" fmla="val 5142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54507" y="5340354"/>
            <a:ext cx="1208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200" b="1" dirty="0">
                <a:latin typeface="Segoe UI" panose="020B0502040204020203" pitchFamily="34" charset="0"/>
              </a:rPr>
              <a:t>2016= 8,1%</a:t>
            </a:r>
            <a:endParaRPr lang="en-GB" sz="1100" b="1" i="1" dirty="0">
              <a:latin typeface="Segoe UI" panose="020B0502040204020203" pitchFamily="34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 rot="5400000">
            <a:off x="8173073" y="4254593"/>
            <a:ext cx="290404" cy="1265859"/>
          </a:xfrm>
          <a:prstGeom prst="leftBrace">
            <a:avLst>
              <a:gd name="adj1" fmla="val 50808"/>
              <a:gd name="adj2" fmla="val 5371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" name="Pravokotnik 12"/>
          <p:cNvSpPr/>
          <p:nvPr/>
        </p:nvSpPr>
        <p:spPr>
          <a:xfrm>
            <a:off x="7333889" y="6605688"/>
            <a:ext cx="18101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1000" i="1" dirty="0">
                <a:solidFill>
                  <a:srgbClr val="003366"/>
                </a:solidFill>
                <a:latin typeface="Segoe UI" panose="020B0502040204020203" pitchFamily="34" charset="0"/>
              </a:rPr>
              <a:t>Vir: SURS &amp; EUROSTAT, 2021</a:t>
            </a:r>
          </a:p>
        </p:txBody>
      </p:sp>
      <p:cxnSp>
        <p:nvCxnSpPr>
          <p:cNvPr id="18" name="Raven povezovalnik 17"/>
          <p:cNvCxnSpPr/>
          <p:nvPr/>
        </p:nvCxnSpPr>
        <p:spPr>
          <a:xfrm>
            <a:off x="5949644" y="4027822"/>
            <a:ext cx="278540" cy="13125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Pravokotnik 28"/>
          <p:cNvSpPr/>
          <p:nvPr/>
        </p:nvSpPr>
        <p:spPr bwMode="auto">
          <a:xfrm>
            <a:off x="7094956" y="2708856"/>
            <a:ext cx="1295870" cy="213867"/>
          </a:xfrm>
          <a:prstGeom prst="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cxnSp>
        <p:nvCxnSpPr>
          <p:cNvPr id="27" name="Raven povezovalnik 26"/>
          <p:cNvCxnSpPr/>
          <p:nvPr/>
        </p:nvCxnSpPr>
        <p:spPr>
          <a:xfrm>
            <a:off x="7754221" y="1647256"/>
            <a:ext cx="0" cy="18851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Pravokotnik 32"/>
          <p:cNvSpPr/>
          <p:nvPr/>
        </p:nvSpPr>
        <p:spPr bwMode="auto">
          <a:xfrm>
            <a:off x="7088276" y="3327492"/>
            <a:ext cx="1292473" cy="180676"/>
          </a:xfrm>
          <a:prstGeom prst="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485148" y="4027822"/>
            <a:ext cx="165618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Rejci (000)</a:t>
            </a:r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6131401" y="4174769"/>
            <a:ext cx="165618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Molznice (000)</a:t>
            </a:r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 rot="5400000" flipH="1">
            <a:off x="5491379" y="5733426"/>
            <a:ext cx="255333" cy="1324705"/>
          </a:xfrm>
          <a:prstGeom prst="leftBrace">
            <a:avLst>
              <a:gd name="adj1" fmla="val 29256"/>
              <a:gd name="adj2" fmla="val 5142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074699" y="6500551"/>
            <a:ext cx="1175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200" b="1" dirty="0">
                <a:latin typeface="Segoe UI" panose="020B0502040204020203" pitchFamily="34" charset="0"/>
              </a:rPr>
              <a:t>2016=18,0%</a:t>
            </a:r>
            <a:endParaRPr lang="en-GB" sz="1100" b="1" i="1" dirty="0">
              <a:latin typeface="Segoe UI" panose="020B0502040204020203" pitchFamily="34" charset="0"/>
            </a:endParaRPr>
          </a:p>
        </p:txBody>
      </p:sp>
      <p:sp>
        <p:nvSpPr>
          <p:cNvPr id="42" name="AutoShape 6"/>
          <p:cNvSpPr>
            <a:spLocks/>
          </p:cNvSpPr>
          <p:nvPr/>
        </p:nvSpPr>
        <p:spPr bwMode="auto">
          <a:xfrm rot="5400000" flipH="1">
            <a:off x="1111774" y="5815680"/>
            <a:ext cx="171107" cy="1257486"/>
          </a:xfrm>
          <a:prstGeom prst="leftBrace">
            <a:avLst>
              <a:gd name="adj1" fmla="val 29256"/>
              <a:gd name="adj2" fmla="val 5142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52343" y="6515719"/>
            <a:ext cx="12837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200" b="1" dirty="0">
                <a:latin typeface="Segoe UI" panose="020B0502040204020203" pitchFamily="34" charset="0"/>
              </a:rPr>
              <a:t>2016=60,0%</a:t>
            </a:r>
            <a:endParaRPr lang="en-GB" sz="1100" b="1" i="1" dirty="0">
              <a:latin typeface="Segoe UI" panose="020B0502040204020203" pitchFamily="34" charset="0"/>
            </a:endParaRPr>
          </a:p>
        </p:txBody>
      </p:sp>
      <p:cxnSp>
        <p:nvCxnSpPr>
          <p:cNvPr id="28" name="Raven povezovalnik 27"/>
          <p:cNvCxnSpPr/>
          <p:nvPr/>
        </p:nvCxnSpPr>
        <p:spPr>
          <a:xfrm flipH="1">
            <a:off x="7539194" y="4963394"/>
            <a:ext cx="328166" cy="677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 flipH="1">
            <a:off x="7956376" y="5262965"/>
            <a:ext cx="336080" cy="599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0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57600"/>
            <a:ext cx="8783235" cy="3600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48" y="10667"/>
            <a:ext cx="3322156" cy="34563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953" y="243581"/>
            <a:ext cx="3024336" cy="322347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284" y="415194"/>
            <a:ext cx="243048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dirty="0">
                <a:latin typeface="Segoe UI" panose="020B0502040204020203" pitchFamily="34" charset="0"/>
                <a:ea typeface="+mn-ea"/>
                <a:cs typeface="+mn-cs"/>
              </a:rPr>
              <a:t>Strukturne značilnosti</a:t>
            </a:r>
            <a:r>
              <a:rPr lang="sl-SI" sz="2800" dirty="0">
                <a:latin typeface="Segoe UI" panose="020B0502040204020203" pitchFamily="34" charset="0"/>
              </a:rPr>
              <a:t>: </a:t>
            </a:r>
          </a:p>
          <a:p>
            <a:r>
              <a:rPr lang="sl-SI" sz="2800" dirty="0">
                <a:latin typeface="Segoe UI" panose="020B0502040204020203" pitchFamily="34" charset="0"/>
              </a:rPr>
              <a:t>KMG z molznicami</a:t>
            </a:r>
            <a:br>
              <a:rPr lang="sl-SI" sz="2800" dirty="0">
                <a:latin typeface="Segoe UI" panose="020B0502040204020203" pitchFamily="34" charset="0"/>
              </a:rPr>
            </a:br>
            <a:r>
              <a:rPr lang="sl-SI" sz="1600" b="1" dirty="0">
                <a:latin typeface="Segoe UI" panose="020B0502040204020203" pitchFamily="34" charset="0"/>
              </a:rPr>
              <a:t>EU 28 – 2016</a:t>
            </a:r>
          </a:p>
          <a:p>
            <a:r>
              <a:rPr lang="sl-SI" sz="1600" b="1" dirty="0">
                <a:latin typeface="Segoe UI" panose="020B0502040204020203" pitchFamily="34" charset="0"/>
              </a:rPr>
              <a:t>Države EU – 2013-16</a:t>
            </a:r>
          </a:p>
          <a:p>
            <a:endParaRPr lang="sl-SI" sz="1600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564721" y="6605688"/>
            <a:ext cx="13484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1000" i="1" dirty="0">
                <a:solidFill>
                  <a:srgbClr val="003366"/>
                </a:solidFill>
                <a:latin typeface="Segoe UI" panose="020B0502040204020203" pitchFamily="34" charset="0"/>
              </a:rPr>
              <a:t>Vir: EUROSTAT, 2021</a:t>
            </a:r>
          </a:p>
        </p:txBody>
      </p:sp>
      <p:cxnSp>
        <p:nvCxnSpPr>
          <p:cNvPr id="10" name="Raven povezovalnik 9"/>
          <p:cNvCxnSpPr/>
          <p:nvPr/>
        </p:nvCxnSpPr>
        <p:spPr>
          <a:xfrm flipV="1">
            <a:off x="6700722" y="5673987"/>
            <a:ext cx="465488" cy="5040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6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/>
          <a:srcRect b="4871"/>
          <a:stretch/>
        </p:blipFill>
        <p:spPr>
          <a:xfrm>
            <a:off x="342710" y="3225686"/>
            <a:ext cx="8458581" cy="359794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0" y="1225881"/>
            <a:ext cx="8437517" cy="2191563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342710" y="979660"/>
            <a:ext cx="879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b="1" dirty="0">
                <a:latin typeface="Segoe UI" panose="020B0502040204020203" pitchFamily="34" charset="0"/>
              </a:rPr>
              <a:t>(v 000 t)</a:t>
            </a:r>
            <a:endParaRPr lang="en-GB" sz="1000" b="1" dirty="0">
              <a:latin typeface="Segoe UI" panose="020B0502040204020203" pitchFamily="34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7721014" y="6605688"/>
            <a:ext cx="10358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1000" dirty="0">
                <a:solidFill>
                  <a:srgbClr val="003366"/>
                </a:solidFill>
                <a:latin typeface="Segoe UI" panose="020B0502040204020203" pitchFamily="34" charset="0"/>
              </a:rPr>
              <a:t>Vir: SURS, 2021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29869" y="167179"/>
            <a:ext cx="8713539" cy="8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dirty="0">
                <a:latin typeface="Segoe UI" panose="020B0502040204020203" pitchFamily="34" charset="0"/>
                <a:ea typeface="+mn-ea"/>
                <a:cs typeface="+mn-cs"/>
              </a:rPr>
              <a:t>Prireja mleka</a:t>
            </a:r>
            <a:br>
              <a:rPr lang="sl-SI" sz="2800" dirty="0">
                <a:latin typeface="Segoe UI" panose="020B0502040204020203" pitchFamily="34" charset="0"/>
              </a:rPr>
            </a:br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Nihanje količine. Upad deleža prireje za izvoz surovega mleka… </a:t>
            </a:r>
          </a:p>
          <a:p>
            <a:r>
              <a:rPr lang="sl-SI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Zelo majhen delež prodaje / predelave na KMG…</a:t>
            </a:r>
          </a:p>
        </p:txBody>
      </p:sp>
    </p:spTree>
    <p:extLst>
      <p:ext uri="{BB962C8B-B14F-4D97-AF65-F5344CB8AC3E}">
        <p14:creationId xmlns:p14="http://schemas.microsoft.com/office/powerpoint/2010/main" val="3819546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act_POWER_USER_SEPARATOR_ICONS_check-mark_POWER_USER_SEPARATOR_ICONS_honest_POWER_USER_SEPARATOR_ICONS_person_POWER_USER_SEPARATOR_ICONS_politics_POWER_USER_SEPARATOR_ICONS_speech_POWER_USER_SEPARATOR_ICONS_statement_POWER_USER_SEPARATOR_ICONS_talking_POWER_USER_SEPARATOR_ICONS_trut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*finger*pointing*sh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act_POWER_USER_SEPARATOR_ICONS_check-mark_POWER_USER_SEPARATOR_ICONS_honest_POWER_USER_SEPARATOR_ICONS_person_POWER_USER_SEPARATOR_ICONS_politics_POWER_USER_SEPARATOR_ICONS_speech_POWER_USER_SEPARATOR_ICONS_statement_POWER_USER_SEPARATOR_ICONS_talking_POWER_USER_SEPARATOR_ICONS_trut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act_POWER_USER_SEPARATOR_ICONS_check-mark_POWER_USER_SEPARATOR_ICONS_honest_POWER_USER_SEPARATOR_ICONS_person_POWER_USER_SEPARATOR_ICONS_politics_POWER_USER_SEPARATOR_ICONS_speech_POWER_USER_SEPARATOR_ICONS_statement_POWER_USER_SEPARATOR_ICONS_talking_POWER_USER_SEPARATOR_ICONS_trut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Microsoft Office PowerPoint</Application>
  <PresentationFormat>Diaprojekcija na zaslonu (4:3)</PresentationFormat>
  <Paragraphs>274</Paragraphs>
  <Slides>43</Slides>
  <Notes>29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43</vt:i4>
      </vt:variant>
    </vt:vector>
  </HeadingPairs>
  <TitlesOfParts>
    <vt:vector size="54" baseType="lpstr">
      <vt:lpstr>Arial</vt:lpstr>
      <vt:lpstr>AvertaStd-Regular</vt:lpstr>
      <vt:lpstr>AvertaStd-Semibold</vt:lpstr>
      <vt:lpstr>Britannic Bold</vt:lpstr>
      <vt:lpstr>Calibri</vt:lpstr>
      <vt:lpstr>Calibri Light</vt:lpstr>
      <vt:lpstr>Segoe UI</vt:lpstr>
      <vt:lpstr>Trebuchet MS</vt:lpstr>
      <vt:lpstr>Officeova tema</vt:lpstr>
      <vt:lpstr>2_Officeova tema</vt:lpstr>
      <vt:lpstr>4_Officeova tema</vt:lpstr>
      <vt:lpstr>PowerPointova predstavitev</vt:lpstr>
      <vt:lpstr>- Reja krav molznic v Sloveniji in EU - Mlečnopredelovalna industrija v Sloveniji in EU - Mednarodna menjava  - Cenovni trendi in razmerja - Zaključki</vt:lpstr>
      <vt:lpstr>PowerPointova predstavitev</vt:lpstr>
      <vt:lpstr>PowerPointova predstavitev</vt:lpstr>
      <vt:lpstr>PowerPointova predstavitev</vt:lpstr>
      <vt:lpstr>Trendi v strukturi staleža govedi – SLOVENIJA Opazno zmanjšanje deleža molznic – rast deleža dojilj. Povečuje se delež živali v pitanju (Telice nad dve leti?) </vt:lpstr>
      <vt:lpstr>Strukturne značilnosti &amp; trendi: KMG z molznicami Izrazite POZITIVNE strukturne spremembe, a počasnejše, kot v EU! CRGov= cca. 5,5 tisoč KMG v tržni prireji mleka s 97 tisoč molznicami…  ɸ 17,9 živali/ tržno KMG.</vt:lpstr>
      <vt:lpstr>PowerPointova predstavitev</vt:lpstr>
      <vt:lpstr>PowerPointova predstavitev</vt:lpstr>
      <vt:lpstr>PowerPointova predstavitev</vt:lpstr>
      <vt:lpstr>Bilanca prireje, mednarodne menjave in porabe mleka</vt:lpstr>
      <vt:lpstr>Samooskrba in poraba na prebivalca - SLO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Odkup mleka v EU –28 Rahlo znižanje na letni ravni (FR, NL, DE)</vt:lpstr>
      <vt:lpstr>Odkupne cene mleka v EU–28 Povprečne odkupne cene vztrajno rastejo Občutno nad ravnmi prejšnjih let</vt:lpstr>
      <vt:lpstr>Odkupne cene mleka po državah EU–28 Veliki razpon med min in max ceno SLO na robu srednje tretjine držav AVG21-AVG20=&gt; +6,3% Pod povprečjem EU</vt:lpstr>
      <vt:lpstr>PowerPointova predstavitev</vt:lpstr>
      <vt:lpstr>PowerPointova predstavitev</vt:lpstr>
      <vt:lpstr>PowerPointova predstavitev</vt:lpstr>
      <vt:lpstr>Razvoj cen v agroživilski verigi – Slovenija vs. EU Primerjava gibanj maloprodajnih cen hrane (brez pijač) MPC hrane v SLO v zadnjih dveh letih naraščajo hitreje, kot v EU27 in EMU! To je posebej vidno v 2H2020, ko je bil pojemek cen v SLO počasnejši…  V 2021 MPC hrane v SLO sledijo ravniEU27 in nad EMU-19…</vt:lpstr>
      <vt:lpstr>PowerPointova predstavitev</vt:lpstr>
      <vt:lpstr>Razvoj cen v agroživilski verigi – Slovenija vs. EU Primerjava proizvajalčevih cen hrane (brez pijač) Zaostajanje Slovenije se je v zadnjem letu nevtraliziralo-škarje do EU27 so se zaprle. Močni pritiski na PC v HU!</vt:lpstr>
      <vt:lpstr>Nominalna sprememba proizvajalčevih cen hrane (brez pijač) Države EU 28, 3/2021 Indeks; Φ2015=100 Slovenija se po štirih letih na zadnjem mestu v EU28 po spremembi PC „odlepi“…  …a še vedno 3,6 o.t. za Φ EMU-19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Delež kmetijstva v proizvodnji hrane Struktura sektorske vmesne potrošnje</vt:lpstr>
      <vt:lpstr>Who creates (gets?) what? evropski „prehranski evro“</vt:lpstr>
      <vt:lpstr>Agroživilstvo je kompleksen sistem</vt:lpstr>
      <vt:lpstr>PowerPointova predstavitev</vt:lpstr>
      <vt:lpstr>PowerPointova predstavitev</vt:lpstr>
      <vt:lpstr>PowerPointova predstavitev</vt:lpstr>
      <vt:lpstr>Segmentacija slovenskih potrošnikov  Pomen dejavnikov nakupne izbire MLEKA Uteži atributov po klastrih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2021-02-16T11:44:52Z</dcterms:created>
  <dcterms:modified xsi:type="dcterms:W3CDTF">2021-10-14T13:50:35Z</dcterms:modified>
</cp:coreProperties>
</file>